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4"/>
    <p:sldMasterId id="2147483711" r:id="rId5"/>
    <p:sldMasterId id="2147483712"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Lst>
  <p:sldSz cy="5143500" cx="9144000"/>
  <p:notesSz cx="6858000" cy="9144000"/>
  <p:embeddedFontLst>
    <p:embeddedFont>
      <p:font typeface="Proxima Nova"/>
      <p:regular r:id="rId47"/>
      <p:bold r:id="rId48"/>
      <p:italic r:id="rId49"/>
      <p:boldItalic r:id="rId50"/>
    </p:embeddedFont>
    <p:embeddedFont>
      <p:font typeface="Robo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regular.fntdata"/><Relationship Id="rId50" Type="http://schemas.openxmlformats.org/officeDocument/2006/relationships/font" Target="fonts/ProximaNova-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3.xml"/><Relationship Id="rId10" Type="http://schemas.openxmlformats.org/officeDocument/2006/relationships/slide" Target="slides/slide2.xml"/><Relationship Id="rId54" Type="http://schemas.openxmlformats.org/officeDocument/2006/relationships/font" Target="fonts/Roboto-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7f60b0a0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17f60b0a0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7f60b0a0b_0_8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487" name="Google Shape;487;g117f60b0a0b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7f60b0a0b_0_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Codelijsten: scholingsgraad, circus aan discipline,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Locatie niet meer toegevoegd na feedback, kan via contactinfo, locatie is voor bv real time locatie.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rgbClr val="201F1E"/>
                </a:solidFill>
                <a:highlight>
                  <a:srgbClr val="FFFFFF"/>
                </a:highlight>
                <a:latin typeface="Calibri"/>
                <a:ea typeface="Calibri"/>
                <a:cs typeface="Calibri"/>
                <a:sym typeface="Calibri"/>
              </a:rPr>
              <a:t>semantisch aan dat Uitvoerders sowieso ook Aanbieders van Activiteiten zijn wat volgens mij niet altijd klopt (misschien ben ik als Uitvoerder gewoon in dienst). Het kan natuurlijk dat een Uitvoerder ve Activiteit die Activiteit ook heeft aangeboden (of andere Activiteiten aanbiedt), maar dat betekent gewoon dat groepX dan twee keer in de beschrijving zal staan, een keer als Aanbieder en een keer als Uitvoerder. Wil iemand toch per se een Uitvoerder tegelijk als Aanbieder uitwisselen dan kan hij dat trouwens nog altijd via double typing doen.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495" name="Google Shape;495;g117f60b0a0b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7f60b0a0b_1_1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01" name="Google Shape;501;g117f60b0a0b_1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7f60b0a0b_1_1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09" name="Google Shape;509;g117f60b0a0b_1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17f60b0a0b_1_1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17" name="Google Shape;517;g117f60b0a0b_1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7f60b0a0b_1_1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27" name="Google Shape;527;g117f60b0a0b_1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7f60b0a0b_1_1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Toelichting wat verbeterd is aan assocaties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35" name="Google Shape;535;g117f60b0a0b_1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7f60b0a0b_1_1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42" name="Google Shape;542;g117f60b0a0b_1_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87cfd6c61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551" name="Google Shape;551;g1187cfd6c6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7f60b0a0b_1_1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60" name="Google Shape;560;g117f60b0a0b_1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7f60b0a0b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g117f60b0a0b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7f60b0a0b_1_1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67" name="Google Shape;567;g117f60b0a0b_1_1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7f60b0a0b_1_1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74" name="Google Shape;574;g117f60b0a0b_1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87cfd6c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583" name="Google Shape;583;g1187cfd6c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7f60b0a0b_1_1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592" name="Google Shape;592;g117f60b0a0b_1_1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7f60b0a0b_1_1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Deelname</a:t>
            </a:r>
            <a:br>
              <a:rPr lang="en"/>
            </a:br>
            <a:r>
              <a:rPr lang="en"/>
              <a:t>Participant</a:t>
            </a:r>
            <a:br>
              <a:rPr lang="en"/>
            </a:br>
            <a:r>
              <a:rPr lang="en"/>
              <a:t>Aanbieder</a:t>
            </a:r>
            <a:br>
              <a:rPr lang="en"/>
            </a:br>
            <a:r>
              <a:rPr lang="en"/>
              <a:t>Aanbiederprofiel</a:t>
            </a:r>
            <a:br>
              <a:rPr lang="en"/>
            </a:br>
            <a:r>
              <a:rPr lang="en"/>
              <a:t>ParticipantProfiel</a:t>
            </a:r>
            <a:br>
              <a:rPr lang="en"/>
            </a:br>
            <a:endParaRPr/>
          </a:p>
        </p:txBody>
      </p:sp>
      <p:sp>
        <p:nvSpPr>
          <p:cNvPr id="600" name="Google Shape;600;g117f60b0a0b_1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7f60b0a0b_1_1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17" name="Google Shape;617;g117f60b0a0b_1_1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17f60b0a0b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24" name="Google Shape;624;g117f60b0a0b_1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7f60b0a0b_1_1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32" name="Google Shape;632;g117f60b0a0b_1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17f60b0a0b_1_1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39" name="Google Shape;639;g117f60b0a0b_1_16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17f60b0a0b_1_1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46" name="Google Shape;646;g117f60b0a0b_1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7f60b0a0b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17f60b0a0b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7f60b0a0b_1_1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53" name="Google Shape;653;g117f60b0a0b_1_1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17f60b0a0b_1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60" name="Google Shape;660;g117f60b0a0b_1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7f60b0a0b_1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8" name="Google Shape;668;g117f60b0a0b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7f60b0a0b_1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677" name="Google Shape;677;g117f60b0a0b_1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17f60b0a0b_1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117f60b0a0b_1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17f60b0a0b_1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13" name="Google Shape;713;g117f60b0a0b_1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17f60b0a0b_1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
        <p:nvSpPr>
          <p:cNvPr id="725" name="Google Shape;725;g117f60b0a0b_1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17f60b0a0b_1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58" name="Google Shape;758;g117f60b0a0b_1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17f60b0a0b_1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64" name="Google Shape;764;g117f60b0a0b_1_6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7f60b0a0b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17f60b0a0b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7f60b0a0b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17f60b0a0b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7f60b0a0b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7f60b0a0b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7f60b0a0b_0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460" name="Google Shape;460;g117f60b0a0b_0_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7f60b0a0b_0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467" name="Google Shape;467;g117f60b0a0b_0_8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7f60b0a0b_0_8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17f60b0a0b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hyperlink" Target="http://ppt/slideLayouts/ppt/slides/slide3.xml" TargetMode="Externa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gif"/><Relationship Id="rId3"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hyperlink" Target="http://ppt/slideLayouts/ppt/slides/slide3.xml" TargetMode="External"/><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gif"/><Relationship Id="rId3"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6" name="Shape 56"/>
        <p:cNvGrpSpPr/>
        <p:nvPr/>
      </p:nvGrpSpPr>
      <p:grpSpPr>
        <a:xfrm>
          <a:off x="0" y="0"/>
          <a:ext cx="0" cy="0"/>
          <a:chOff x="0" y="0"/>
          <a:chExt cx="0" cy="0"/>
        </a:xfrm>
      </p:grpSpPr>
      <p:sp>
        <p:nvSpPr>
          <p:cNvPr id="57" name="Google Shape;57;p14"/>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8" name="Shape 58"/>
        <p:cNvGrpSpPr/>
        <p:nvPr/>
      </p:nvGrpSpPr>
      <p:grpSpPr>
        <a:xfrm>
          <a:off x="0" y="0"/>
          <a:ext cx="0" cy="0"/>
          <a:chOff x="0" y="0"/>
          <a:chExt cx="0" cy="0"/>
        </a:xfrm>
      </p:grpSpPr>
      <p:sp>
        <p:nvSpPr>
          <p:cNvPr id="59" name="Google Shape;59;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0" name="Google Shape;60;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1" name="Google Shape;61;p1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62" name="Google Shape;62;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63" name="Google Shape;63;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64" name="Shape 64"/>
        <p:cNvGrpSpPr/>
        <p:nvPr/>
      </p:nvGrpSpPr>
      <p:grpSpPr>
        <a:xfrm>
          <a:off x="0" y="0"/>
          <a:ext cx="0" cy="0"/>
          <a:chOff x="0" y="0"/>
          <a:chExt cx="0" cy="0"/>
        </a:xfrm>
      </p:grpSpPr>
      <p:sp>
        <p:nvSpPr>
          <p:cNvPr id="65" name="Google Shape;65;p1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1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70" name="Google Shape;70;p17"/>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71" name="Google Shape;71;p1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72" name="Shape 72"/>
        <p:cNvGrpSpPr/>
        <p:nvPr/>
      </p:nvGrpSpPr>
      <p:grpSpPr>
        <a:xfrm>
          <a:off x="0" y="0"/>
          <a:ext cx="0" cy="0"/>
          <a:chOff x="0" y="0"/>
          <a:chExt cx="0" cy="0"/>
        </a:xfrm>
      </p:grpSpPr>
      <p:sp>
        <p:nvSpPr>
          <p:cNvPr id="73" name="Google Shape;73;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74" name="Google Shape;74;p18"/>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5" name="Google Shape;75;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76" name="Google Shape;76;p18"/>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77" name="Google Shape;77;p1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78" name="Google Shape;78;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79" name="Shape 79"/>
        <p:cNvGrpSpPr/>
        <p:nvPr/>
      </p:nvGrpSpPr>
      <p:grpSpPr>
        <a:xfrm>
          <a:off x="0" y="0"/>
          <a:ext cx="0" cy="0"/>
          <a:chOff x="0" y="0"/>
          <a:chExt cx="0" cy="0"/>
        </a:xfrm>
      </p:grpSpPr>
      <p:sp>
        <p:nvSpPr>
          <p:cNvPr id="80" name="Google Shape;80;p1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1" name="Google Shape;81;p19"/>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2" name="Google Shape;82;p19"/>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83" name="Google Shape;83;p1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4" name="Google Shape;84;p19"/>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85" name="Google Shape;85;p1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86" name="Shape 86"/>
        <p:cNvGrpSpPr/>
        <p:nvPr/>
      </p:nvGrpSpPr>
      <p:grpSpPr>
        <a:xfrm>
          <a:off x="0" y="0"/>
          <a:ext cx="0" cy="0"/>
          <a:chOff x="0" y="0"/>
          <a:chExt cx="0" cy="0"/>
        </a:xfrm>
      </p:grpSpPr>
      <p:pic>
        <p:nvPicPr>
          <p:cNvPr descr="VLA_verbeeldingwerkt_kader.png" id="87" name="Google Shape;87;p20"/>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88" name="Google Shape;88;p20"/>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9" name="Google Shape;89;p20"/>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90" name="Google Shape;90;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9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93" name="Google Shape;93;p2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94" name="Google Shape;94;p2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5" name="Google Shape;95;p21"/>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6" name="Google Shape;96;p21"/>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97" name="Google Shape;97;p2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98" name="Shape 98"/>
        <p:cNvGrpSpPr/>
        <p:nvPr/>
      </p:nvGrpSpPr>
      <p:grpSpPr>
        <a:xfrm>
          <a:off x="0" y="0"/>
          <a:ext cx="0" cy="0"/>
          <a:chOff x="0" y="0"/>
          <a:chExt cx="0" cy="0"/>
        </a:xfrm>
      </p:grpSpPr>
      <p:sp>
        <p:nvSpPr>
          <p:cNvPr id="99" name="Google Shape;99;p2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00" name="Google Shape;100;p22"/>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22"/>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22"/>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2"/>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04" name="Shape 104"/>
        <p:cNvGrpSpPr/>
        <p:nvPr/>
      </p:nvGrpSpPr>
      <p:grpSpPr>
        <a:xfrm>
          <a:off x="0" y="0"/>
          <a:ext cx="0" cy="0"/>
          <a:chOff x="0" y="0"/>
          <a:chExt cx="0" cy="0"/>
        </a:xfrm>
      </p:grpSpPr>
      <p:sp>
        <p:nvSpPr>
          <p:cNvPr id="105" name="Google Shape;105;p23"/>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06" name="Google Shape;106;p23"/>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23"/>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09" name="Google Shape;109;p23"/>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10" name="Google Shape;110;p2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11" name="Shape 111"/>
        <p:cNvGrpSpPr/>
        <p:nvPr/>
      </p:nvGrpSpPr>
      <p:grpSpPr>
        <a:xfrm>
          <a:off x="0" y="0"/>
          <a:ext cx="0" cy="0"/>
          <a:chOff x="0" y="0"/>
          <a:chExt cx="0" cy="0"/>
        </a:xfrm>
      </p:grpSpPr>
      <p:sp>
        <p:nvSpPr>
          <p:cNvPr id="112" name="Google Shape;112;p2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3" name="Google Shape;113;p2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2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6" name="Google Shape;116;p2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7" name="Google Shape;117;p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18" name="Shape 118"/>
        <p:cNvGrpSpPr/>
        <p:nvPr/>
      </p:nvGrpSpPr>
      <p:grpSpPr>
        <a:xfrm>
          <a:off x="0" y="0"/>
          <a:ext cx="0" cy="0"/>
          <a:chOff x="0" y="0"/>
          <a:chExt cx="0" cy="0"/>
        </a:xfrm>
      </p:grpSpPr>
      <p:sp>
        <p:nvSpPr>
          <p:cNvPr id="119" name="Google Shape;119;p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20" name="Google Shape;120;p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 name="Google Shape;121;p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22" name="Shape 122"/>
        <p:cNvGrpSpPr/>
        <p:nvPr/>
      </p:nvGrpSpPr>
      <p:grpSpPr>
        <a:xfrm>
          <a:off x="0" y="0"/>
          <a:ext cx="0" cy="0"/>
          <a:chOff x="0" y="0"/>
          <a:chExt cx="0" cy="0"/>
        </a:xfrm>
      </p:grpSpPr>
      <p:sp>
        <p:nvSpPr>
          <p:cNvPr id="123" name="Google Shape;123;p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2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25" name="Google Shape;125;p27"/>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6" name="Google Shape;126;p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129" name="Shape 129"/>
        <p:cNvGrpSpPr/>
        <p:nvPr/>
      </p:nvGrpSpPr>
      <p:grpSpPr>
        <a:xfrm>
          <a:off x="0" y="0"/>
          <a:ext cx="0" cy="0"/>
          <a:chOff x="0" y="0"/>
          <a:chExt cx="0" cy="0"/>
        </a:xfrm>
      </p:grpSpPr>
      <p:sp>
        <p:nvSpPr>
          <p:cNvPr id="130" name="Google Shape;130;p28"/>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1" name="Google Shape;131;p28"/>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132" name="Google Shape;132;p28"/>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3" name="Google Shape;133;p28">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134" name="Google Shape;134;p28"/>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35" name="Shape 135"/>
        <p:cNvGrpSpPr/>
        <p:nvPr/>
      </p:nvGrpSpPr>
      <p:grpSpPr>
        <a:xfrm>
          <a:off x="0" y="0"/>
          <a:ext cx="0" cy="0"/>
          <a:chOff x="0" y="0"/>
          <a:chExt cx="0" cy="0"/>
        </a:xfrm>
      </p:grpSpPr>
      <p:sp>
        <p:nvSpPr>
          <p:cNvPr id="136" name="Google Shape;136;p2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43" name="Shape 143"/>
        <p:cNvGrpSpPr/>
        <p:nvPr/>
      </p:nvGrpSpPr>
      <p:grpSpPr>
        <a:xfrm>
          <a:off x="0" y="0"/>
          <a:ext cx="0" cy="0"/>
          <a:chOff x="0" y="0"/>
          <a:chExt cx="0" cy="0"/>
        </a:xfrm>
      </p:grpSpPr>
      <p:sp>
        <p:nvSpPr>
          <p:cNvPr id="144" name="Google Shape;144;p31"/>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45" name="Google Shape;145;p31"/>
          <p:cNvPicPr preferRelativeResize="0"/>
          <p:nvPr/>
        </p:nvPicPr>
        <p:blipFill rotWithShape="1">
          <a:blip r:embed="rId2">
            <a:alphaModFix/>
          </a:blip>
          <a:srcRect b="3383" l="0" r="3901" t="2631"/>
          <a:stretch/>
        </p:blipFill>
        <p:spPr>
          <a:xfrm>
            <a:off x="1165963" y="0"/>
            <a:ext cx="7978037" cy="51435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46" name="Shape 146"/>
        <p:cNvGrpSpPr/>
        <p:nvPr/>
      </p:nvGrpSpPr>
      <p:grpSpPr>
        <a:xfrm>
          <a:off x="0" y="0"/>
          <a:ext cx="0" cy="0"/>
          <a:chOff x="0" y="0"/>
          <a:chExt cx="0" cy="0"/>
        </a:xfrm>
      </p:grpSpPr>
      <p:sp>
        <p:nvSpPr>
          <p:cNvPr id="147" name="Google Shape;147;p3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48" name="Google Shape;148;p3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49" name="Google Shape;149;p32"/>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50" name="Google Shape;150;p3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51" name="Google Shape;151;p3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52" name="Shape 152"/>
        <p:cNvGrpSpPr/>
        <p:nvPr/>
      </p:nvGrpSpPr>
      <p:grpSpPr>
        <a:xfrm>
          <a:off x="0" y="0"/>
          <a:ext cx="0" cy="0"/>
          <a:chOff x="0" y="0"/>
          <a:chExt cx="0" cy="0"/>
        </a:xfrm>
      </p:grpSpPr>
      <p:sp>
        <p:nvSpPr>
          <p:cNvPr id="153" name="Google Shape;153;p33"/>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33"/>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3"/>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56" name="Shape 156"/>
        <p:cNvGrpSpPr/>
        <p:nvPr/>
      </p:nvGrpSpPr>
      <p:grpSpPr>
        <a:xfrm>
          <a:off x="0" y="0"/>
          <a:ext cx="0" cy="0"/>
          <a:chOff x="0" y="0"/>
          <a:chExt cx="0" cy="0"/>
        </a:xfrm>
      </p:grpSpPr>
      <p:pic>
        <p:nvPicPr>
          <p:cNvPr id="157" name="Google Shape;157;p34"/>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58" name="Google Shape;158;p34"/>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59" name="Google Shape;159;p34"/>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60" name="Shape 160"/>
        <p:cNvGrpSpPr/>
        <p:nvPr/>
      </p:nvGrpSpPr>
      <p:grpSpPr>
        <a:xfrm>
          <a:off x="0" y="0"/>
          <a:ext cx="0" cy="0"/>
          <a:chOff x="0" y="0"/>
          <a:chExt cx="0" cy="0"/>
        </a:xfrm>
      </p:grpSpPr>
      <p:sp>
        <p:nvSpPr>
          <p:cNvPr id="161" name="Google Shape;161;p3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2" name="Google Shape;162;p35"/>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63" name="Google Shape;163;p3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64" name="Google Shape;164;p35"/>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65" name="Google Shape;165;p3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66" name="Google Shape;166;p3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67" name="Shape 167"/>
        <p:cNvGrpSpPr/>
        <p:nvPr/>
      </p:nvGrpSpPr>
      <p:grpSpPr>
        <a:xfrm>
          <a:off x="0" y="0"/>
          <a:ext cx="0" cy="0"/>
          <a:chOff x="0" y="0"/>
          <a:chExt cx="0" cy="0"/>
        </a:xfrm>
      </p:grpSpPr>
      <p:sp>
        <p:nvSpPr>
          <p:cNvPr id="168" name="Google Shape;168;p3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9" name="Google Shape;169;p36"/>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0" name="Google Shape;170;p36"/>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71" name="Google Shape;171;p3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2" name="Google Shape;172;p36"/>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73" name="Google Shape;173;p3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74" name="Shape 174"/>
        <p:cNvGrpSpPr/>
        <p:nvPr/>
      </p:nvGrpSpPr>
      <p:grpSpPr>
        <a:xfrm>
          <a:off x="0" y="0"/>
          <a:ext cx="0" cy="0"/>
          <a:chOff x="0" y="0"/>
          <a:chExt cx="0" cy="0"/>
        </a:xfrm>
      </p:grpSpPr>
      <p:pic>
        <p:nvPicPr>
          <p:cNvPr descr="VLA_verbeeldingwerkt_kader.png" id="175" name="Google Shape;175;p37"/>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76" name="Google Shape;176;p37"/>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7" name="Google Shape;177;p37"/>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78" name="Google Shape;178;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79" name="Shape 179"/>
        <p:cNvGrpSpPr/>
        <p:nvPr/>
      </p:nvGrpSpPr>
      <p:grpSpPr>
        <a:xfrm>
          <a:off x="0" y="0"/>
          <a:ext cx="0" cy="0"/>
          <a:chOff x="0" y="0"/>
          <a:chExt cx="0" cy="0"/>
        </a:xfrm>
      </p:grpSpPr>
      <p:pic>
        <p:nvPicPr>
          <p:cNvPr id="180" name="Google Shape;180;p38"/>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81" name="Google Shape;181;p3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82" name="Google Shape;182;p3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83" name="Google Shape;183;p38"/>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84" name="Google Shape;184;p38"/>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85" name="Google Shape;185;p3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86" name="Shape 186"/>
        <p:cNvGrpSpPr/>
        <p:nvPr/>
      </p:nvGrpSpPr>
      <p:grpSpPr>
        <a:xfrm>
          <a:off x="0" y="0"/>
          <a:ext cx="0" cy="0"/>
          <a:chOff x="0" y="0"/>
          <a:chExt cx="0" cy="0"/>
        </a:xfrm>
      </p:grpSpPr>
      <p:sp>
        <p:nvSpPr>
          <p:cNvPr id="187" name="Google Shape;187;p3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88" name="Google Shape;188;p3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3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3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3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92" name="Shape 192"/>
        <p:cNvGrpSpPr/>
        <p:nvPr/>
      </p:nvGrpSpPr>
      <p:grpSpPr>
        <a:xfrm>
          <a:off x="0" y="0"/>
          <a:ext cx="0" cy="0"/>
          <a:chOff x="0" y="0"/>
          <a:chExt cx="0" cy="0"/>
        </a:xfrm>
      </p:grpSpPr>
      <p:sp>
        <p:nvSpPr>
          <p:cNvPr id="193" name="Google Shape;193;p4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94" name="Google Shape;194;p4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p4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6" name="Google Shape;196;p4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97" name="Google Shape;197;p4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98" name="Google Shape;198;p4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99" name="Shape 199"/>
        <p:cNvGrpSpPr/>
        <p:nvPr/>
      </p:nvGrpSpPr>
      <p:grpSpPr>
        <a:xfrm>
          <a:off x="0" y="0"/>
          <a:ext cx="0" cy="0"/>
          <a:chOff x="0" y="0"/>
          <a:chExt cx="0" cy="0"/>
        </a:xfrm>
      </p:grpSpPr>
      <p:sp>
        <p:nvSpPr>
          <p:cNvPr id="200" name="Google Shape;200;p41"/>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1" name="Google Shape;201;p41"/>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2" name="Shape 202"/>
        <p:cNvGrpSpPr/>
        <p:nvPr/>
      </p:nvGrpSpPr>
      <p:grpSpPr>
        <a:xfrm>
          <a:off x="0" y="0"/>
          <a:ext cx="0" cy="0"/>
          <a:chOff x="0" y="0"/>
          <a:chExt cx="0" cy="0"/>
        </a:xfrm>
      </p:grpSpPr>
      <p:sp>
        <p:nvSpPr>
          <p:cNvPr id="203" name="Google Shape;203;p4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4" name="Google Shape;204;p42"/>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 name="Google Shape;205;p4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206" name="Shape 206"/>
        <p:cNvGrpSpPr/>
        <p:nvPr/>
      </p:nvGrpSpPr>
      <p:grpSpPr>
        <a:xfrm>
          <a:off x="0" y="0"/>
          <a:ext cx="0" cy="0"/>
          <a:chOff x="0" y="0"/>
          <a:chExt cx="0" cy="0"/>
        </a:xfrm>
      </p:grpSpPr>
      <p:sp>
        <p:nvSpPr>
          <p:cNvPr id="207" name="Google Shape;207;p43"/>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8" name="Google Shape;208;p43"/>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 name="Google Shape;209;p4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210" name="Shape 210"/>
        <p:cNvGrpSpPr/>
        <p:nvPr/>
      </p:nvGrpSpPr>
      <p:grpSpPr>
        <a:xfrm>
          <a:off x="0" y="0"/>
          <a:ext cx="0" cy="0"/>
          <a:chOff x="0" y="0"/>
          <a:chExt cx="0" cy="0"/>
        </a:xfrm>
      </p:grpSpPr>
      <p:sp>
        <p:nvSpPr>
          <p:cNvPr id="211" name="Google Shape;211;p4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44"/>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213" name="Google Shape;213;p44"/>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214" name="Google Shape;214;p4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p4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4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217" name="Shape 217"/>
        <p:cNvGrpSpPr/>
        <p:nvPr/>
      </p:nvGrpSpPr>
      <p:grpSpPr>
        <a:xfrm>
          <a:off x="0" y="0"/>
          <a:ext cx="0" cy="0"/>
          <a:chOff x="0" y="0"/>
          <a:chExt cx="0" cy="0"/>
        </a:xfrm>
      </p:grpSpPr>
      <p:sp>
        <p:nvSpPr>
          <p:cNvPr id="218" name="Google Shape;218;p45"/>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19" name="Google Shape;219;p45"/>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220" name="Google Shape;220;p45"/>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1" name="Google Shape;221;p45">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222" name="Google Shape;222;p45"/>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23" name="Shape 223"/>
        <p:cNvGrpSpPr/>
        <p:nvPr/>
      </p:nvGrpSpPr>
      <p:grpSpPr>
        <a:xfrm>
          <a:off x="0" y="0"/>
          <a:ext cx="0" cy="0"/>
          <a:chOff x="0" y="0"/>
          <a:chExt cx="0" cy="0"/>
        </a:xfrm>
      </p:grpSpPr>
      <p:sp>
        <p:nvSpPr>
          <p:cNvPr id="224" name="Google Shape;224;p4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
  <p:cSld name="Algemeen">
    <p:spTree>
      <p:nvGrpSpPr>
        <p:cNvPr id="225" name="Shape 225"/>
        <p:cNvGrpSpPr/>
        <p:nvPr/>
      </p:nvGrpSpPr>
      <p:grpSpPr>
        <a:xfrm>
          <a:off x="0" y="0"/>
          <a:ext cx="0" cy="0"/>
          <a:chOff x="0" y="0"/>
          <a:chExt cx="0" cy="0"/>
        </a:xfrm>
      </p:grpSpPr>
      <p:sp>
        <p:nvSpPr>
          <p:cNvPr id="226" name="Google Shape;226;p47"/>
          <p:cNvSpPr txBox="1"/>
          <p:nvPr>
            <p:ph idx="1" type="body"/>
          </p:nvPr>
        </p:nvSpPr>
        <p:spPr>
          <a:xfrm>
            <a:off x="481014" y="1414106"/>
            <a:ext cx="8372400" cy="3145200"/>
          </a:xfrm>
          <a:prstGeom prst="rect">
            <a:avLst/>
          </a:prstGeom>
          <a:noFill/>
          <a:ln>
            <a:noFill/>
          </a:ln>
        </p:spPr>
        <p:txBody>
          <a:bodyPr anchorCtr="0" anchor="t" bIns="45700" lIns="0" spcFirstLastPara="1" rIns="0" wrap="square" tIns="0">
            <a:noAutofit/>
          </a:bodyPr>
          <a:lstStyle>
            <a:lvl1pPr indent="-354330" lvl="0" marL="457200" rtl="0" algn="l">
              <a:lnSpc>
                <a:spcPct val="90000"/>
              </a:lnSpc>
              <a:spcBef>
                <a:spcPts val="300"/>
              </a:spcBef>
              <a:spcAft>
                <a:spcPts val="0"/>
              </a:spcAft>
              <a:buClr>
                <a:schemeClr val="dk1"/>
              </a:buClr>
              <a:buSzPts val="1980"/>
              <a:buFont typeface="Arial"/>
              <a:buChar char="•"/>
              <a:defRPr/>
            </a:lvl1pPr>
            <a:lvl2pPr indent="-326390" lvl="1" marL="914400" rtl="0" algn="l">
              <a:lnSpc>
                <a:spcPct val="90000"/>
              </a:lnSpc>
              <a:spcBef>
                <a:spcPts val="300"/>
              </a:spcBef>
              <a:spcAft>
                <a:spcPts val="0"/>
              </a:spcAft>
              <a:buClr>
                <a:srgbClr val="7F7F7F"/>
              </a:buClr>
              <a:buSzPts val="1540"/>
              <a:buFont typeface="Arial"/>
              <a:buChar char="•"/>
              <a:defRPr/>
            </a:lvl2pPr>
            <a:lvl3pPr indent="-342900" lvl="2" marL="1371600" rtl="0" algn="l">
              <a:lnSpc>
                <a:spcPct val="90000"/>
              </a:lnSpc>
              <a:spcBef>
                <a:spcPts val="300"/>
              </a:spcBef>
              <a:spcAft>
                <a:spcPts val="0"/>
              </a:spcAft>
              <a:buClr>
                <a:schemeClr val="dk1"/>
              </a:buClr>
              <a:buSzPts val="1800"/>
              <a:buFont typeface="Arial"/>
              <a:buChar char="•"/>
              <a:defRPr/>
            </a:lvl3pPr>
            <a:lvl4pPr indent="-323850" lvl="3" marL="1828800" rtl="0" algn="l">
              <a:lnSpc>
                <a:spcPct val="90000"/>
              </a:lnSpc>
              <a:spcBef>
                <a:spcPts val="300"/>
              </a:spcBef>
              <a:spcAft>
                <a:spcPts val="0"/>
              </a:spcAft>
              <a:buClr>
                <a:schemeClr val="dk1"/>
              </a:buClr>
              <a:buSzPts val="1500"/>
              <a:buFont typeface="Arial"/>
              <a:buChar char="•"/>
              <a:defRPr/>
            </a:lvl4pPr>
            <a:lvl5pPr indent="-342900" lvl="4" marL="2286000" rtl="0" algn="l">
              <a:lnSpc>
                <a:spcPct val="90000"/>
              </a:lnSpc>
              <a:spcBef>
                <a:spcPts val="300"/>
              </a:spcBef>
              <a:spcAft>
                <a:spcPts val="0"/>
              </a:spcAft>
              <a:buClr>
                <a:schemeClr val="dk1"/>
              </a:buClr>
              <a:buSzPts val="18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7" name="Google Shape;227;p47"/>
          <p:cNvSpPr txBox="1"/>
          <p:nvPr/>
        </p:nvSpPr>
        <p:spPr>
          <a:xfrm>
            <a:off x="481782" y="930651"/>
            <a:ext cx="622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47"/>
          <p:cNvSpPr txBox="1"/>
          <p:nvPr>
            <p:ph idx="2"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9" name="Google Shape;229;p47"/>
          <p:cNvSpPr txBox="1"/>
          <p:nvPr>
            <p:ph idx="3" type="body"/>
          </p:nvPr>
        </p:nvSpPr>
        <p:spPr>
          <a:xfrm>
            <a:off x="481014" y="951046"/>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indent="-308610" lvl="1" marL="914400" rtl="0" algn="l">
              <a:lnSpc>
                <a:spcPct val="90000"/>
              </a:lnSpc>
              <a:spcBef>
                <a:spcPts val="300"/>
              </a:spcBef>
              <a:spcAft>
                <a:spcPts val="0"/>
              </a:spcAft>
              <a:buClr>
                <a:srgbClr val="7F7F7F"/>
              </a:buClr>
              <a:buSzPts val="1260"/>
              <a:buChar char="•"/>
              <a:defRPr/>
            </a:lvl2pPr>
            <a:lvl3pPr indent="-331469" lvl="2" marL="1371600" rtl="0" algn="l">
              <a:lnSpc>
                <a:spcPct val="90000"/>
              </a:lnSpc>
              <a:spcBef>
                <a:spcPts val="300"/>
              </a:spcBef>
              <a:spcAft>
                <a:spcPts val="0"/>
              </a:spcAft>
              <a:buClr>
                <a:schemeClr val="dk1"/>
              </a:buClr>
              <a:buSzPts val="162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0" name="Google Shape;230;p4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47"/>
          <p:cNvSpPr txBox="1"/>
          <p:nvPr/>
        </p:nvSpPr>
        <p:spPr>
          <a:xfrm>
            <a:off x="7086600" y="4868863"/>
            <a:ext cx="2057400" cy="274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u="none">
                <a:solidFill>
                  <a:srgbClr val="8E8E8E"/>
                </a:solidFill>
                <a:latin typeface="Arial"/>
                <a:ea typeface="Arial"/>
                <a:cs typeface="Arial"/>
                <a:sym typeface="Arial"/>
              </a:rPr>
              <a:t>‹#›</a:t>
            </a:fld>
            <a:endParaRPr b="0" sz="1200" u="none">
              <a:solidFill>
                <a:srgbClr val="8E8E8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238" name="Shape 238"/>
        <p:cNvGrpSpPr/>
        <p:nvPr/>
      </p:nvGrpSpPr>
      <p:grpSpPr>
        <a:xfrm>
          <a:off x="0" y="0"/>
          <a:ext cx="0" cy="0"/>
          <a:chOff x="0" y="0"/>
          <a:chExt cx="0" cy="0"/>
        </a:xfrm>
      </p:grpSpPr>
      <p:sp>
        <p:nvSpPr>
          <p:cNvPr id="239" name="Google Shape;239;p49"/>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240" name="Google Shape;240;p49"/>
          <p:cNvPicPr preferRelativeResize="0"/>
          <p:nvPr/>
        </p:nvPicPr>
        <p:blipFill rotWithShape="1">
          <a:blip r:embed="rId2">
            <a:alphaModFix/>
          </a:blip>
          <a:srcRect b="0" l="0" r="9181" t="0"/>
          <a:stretch/>
        </p:blipFill>
        <p:spPr>
          <a:xfrm>
            <a:off x="2925467" y="0"/>
            <a:ext cx="6218532"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41" name="Shape 241"/>
        <p:cNvGrpSpPr/>
        <p:nvPr/>
      </p:nvGrpSpPr>
      <p:grpSpPr>
        <a:xfrm>
          <a:off x="0" y="0"/>
          <a:ext cx="0" cy="0"/>
          <a:chOff x="0" y="0"/>
          <a:chExt cx="0" cy="0"/>
        </a:xfrm>
      </p:grpSpPr>
      <p:sp>
        <p:nvSpPr>
          <p:cNvPr id="242" name="Google Shape;242;p5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43" name="Shape 243"/>
        <p:cNvGrpSpPr/>
        <p:nvPr/>
      </p:nvGrpSpPr>
      <p:grpSpPr>
        <a:xfrm>
          <a:off x="0" y="0"/>
          <a:ext cx="0" cy="0"/>
          <a:chOff x="0" y="0"/>
          <a:chExt cx="0" cy="0"/>
        </a:xfrm>
      </p:grpSpPr>
      <p:sp>
        <p:nvSpPr>
          <p:cNvPr id="244" name="Google Shape;244;p5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5" name="Google Shape;245;p5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6" name="Google Shape;246;p51"/>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7" name="Google Shape;247;p51"/>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8" name="Google Shape;248;p5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9" name="Shape 249"/>
        <p:cNvGrpSpPr/>
        <p:nvPr/>
      </p:nvGrpSpPr>
      <p:grpSpPr>
        <a:xfrm>
          <a:off x="0" y="0"/>
          <a:ext cx="0" cy="0"/>
          <a:chOff x="0" y="0"/>
          <a:chExt cx="0" cy="0"/>
        </a:xfrm>
      </p:grpSpPr>
      <p:pic>
        <p:nvPicPr>
          <p:cNvPr id="250" name="Google Shape;250;p52"/>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251" name="Google Shape;251;p52"/>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252" name="Google Shape;252;p5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253" name="Shape 253"/>
        <p:cNvGrpSpPr/>
        <p:nvPr/>
      </p:nvGrpSpPr>
      <p:grpSpPr>
        <a:xfrm>
          <a:off x="0" y="0"/>
          <a:ext cx="0" cy="0"/>
          <a:chOff x="0" y="0"/>
          <a:chExt cx="0" cy="0"/>
        </a:xfrm>
      </p:grpSpPr>
      <p:sp>
        <p:nvSpPr>
          <p:cNvPr id="254" name="Google Shape;254;p53"/>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53"/>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6" name="Google Shape;256;p53"/>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7" name="Google Shape;257;p53"/>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8" name="Google Shape;258;p5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259" name="Shape 259"/>
        <p:cNvGrpSpPr/>
        <p:nvPr/>
      </p:nvGrpSpPr>
      <p:grpSpPr>
        <a:xfrm>
          <a:off x="0" y="0"/>
          <a:ext cx="0" cy="0"/>
          <a:chOff x="0" y="0"/>
          <a:chExt cx="0" cy="0"/>
        </a:xfrm>
      </p:grpSpPr>
      <p:sp>
        <p:nvSpPr>
          <p:cNvPr id="260" name="Google Shape;260;p54"/>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54"/>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2" name="Google Shape;262;p54"/>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3" name="Google Shape;263;p54"/>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4" name="Google Shape;264;p54"/>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265" name="Shape 265"/>
        <p:cNvGrpSpPr/>
        <p:nvPr/>
      </p:nvGrpSpPr>
      <p:grpSpPr>
        <a:xfrm>
          <a:off x="0" y="0"/>
          <a:ext cx="0" cy="0"/>
          <a:chOff x="0" y="0"/>
          <a:chExt cx="0" cy="0"/>
        </a:xfrm>
      </p:grpSpPr>
      <p:sp>
        <p:nvSpPr>
          <p:cNvPr id="266" name="Google Shape;266;p55"/>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7" name="Google Shape;267;p5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8" name="Google Shape;268;p5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9" name="Google Shape;269;p5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5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271" name="Shape 271"/>
        <p:cNvGrpSpPr/>
        <p:nvPr/>
      </p:nvGrpSpPr>
      <p:grpSpPr>
        <a:xfrm>
          <a:off x="0" y="0"/>
          <a:ext cx="0" cy="0"/>
          <a:chOff x="0" y="0"/>
          <a:chExt cx="0" cy="0"/>
        </a:xfrm>
      </p:grpSpPr>
      <p:sp>
        <p:nvSpPr>
          <p:cNvPr id="272" name="Google Shape;272;p56"/>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73" name="Google Shape;273;p56"/>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74" name="Shape 274"/>
        <p:cNvGrpSpPr/>
        <p:nvPr/>
      </p:nvGrpSpPr>
      <p:grpSpPr>
        <a:xfrm>
          <a:off x="0" y="0"/>
          <a:ext cx="0" cy="0"/>
          <a:chOff x="0" y="0"/>
          <a:chExt cx="0" cy="0"/>
        </a:xfrm>
      </p:grpSpPr>
      <p:sp>
        <p:nvSpPr>
          <p:cNvPr id="275" name="Google Shape;275;p57"/>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6" name="Google Shape;276;p57"/>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57"/>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278" name="Shape 278"/>
        <p:cNvGrpSpPr/>
        <p:nvPr/>
      </p:nvGrpSpPr>
      <p:grpSpPr>
        <a:xfrm>
          <a:off x="0" y="0"/>
          <a:ext cx="0" cy="0"/>
          <a:chOff x="0" y="0"/>
          <a:chExt cx="0" cy="0"/>
        </a:xfrm>
      </p:grpSpPr>
      <p:sp>
        <p:nvSpPr>
          <p:cNvPr id="279" name="Google Shape;279;p5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0" name="Google Shape;280;p5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81" name="Google Shape;281;p58"/>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82" name="Google Shape;282;p5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3" name="Google Shape;283;p5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84" name="Shape 284"/>
        <p:cNvGrpSpPr/>
        <p:nvPr/>
      </p:nvGrpSpPr>
      <p:grpSpPr>
        <a:xfrm>
          <a:off x="0" y="0"/>
          <a:ext cx="0" cy="0"/>
          <a:chOff x="0" y="0"/>
          <a:chExt cx="0" cy="0"/>
        </a:xfrm>
      </p:grpSpPr>
      <p:sp>
        <p:nvSpPr>
          <p:cNvPr id="285" name="Google Shape;285;p59"/>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86" name="Google Shape;286;p5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7" name="Google Shape;287;p5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8" name="Google Shape;288;p5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289" name="Shape 289"/>
        <p:cNvGrpSpPr/>
        <p:nvPr/>
      </p:nvGrpSpPr>
      <p:grpSpPr>
        <a:xfrm>
          <a:off x="0" y="0"/>
          <a:ext cx="0" cy="0"/>
          <a:chOff x="0" y="0"/>
          <a:chExt cx="0" cy="0"/>
        </a:xfrm>
      </p:grpSpPr>
      <p:sp>
        <p:nvSpPr>
          <p:cNvPr id="290" name="Google Shape;290;p6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291" name="Google Shape;291;p6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292" name="Google Shape;292;p6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293" name="Shape 293"/>
        <p:cNvGrpSpPr/>
        <p:nvPr/>
      </p:nvGrpSpPr>
      <p:grpSpPr>
        <a:xfrm>
          <a:off x="0" y="0"/>
          <a:ext cx="0" cy="0"/>
          <a:chOff x="0" y="0"/>
          <a:chExt cx="0" cy="0"/>
        </a:xfrm>
      </p:grpSpPr>
      <p:sp>
        <p:nvSpPr>
          <p:cNvPr id="294" name="Google Shape;294;p6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5" name="Google Shape;295;p6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6" name="Google Shape;296;p6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97" name="Shape 297"/>
        <p:cNvGrpSpPr/>
        <p:nvPr/>
      </p:nvGrpSpPr>
      <p:grpSpPr>
        <a:xfrm>
          <a:off x="0" y="0"/>
          <a:ext cx="0" cy="0"/>
          <a:chOff x="0" y="0"/>
          <a:chExt cx="0" cy="0"/>
        </a:xfrm>
      </p:grpSpPr>
      <p:sp>
        <p:nvSpPr>
          <p:cNvPr id="298" name="Google Shape;298;p6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99" name="Google Shape;299;p6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00" name="Google Shape;300;p6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01" name="Google Shape;301;p6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2" name="Google Shape;302;p6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03" name="Google Shape;303;p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04" name="Shape 304"/>
        <p:cNvGrpSpPr/>
        <p:nvPr/>
      </p:nvGrpSpPr>
      <p:grpSpPr>
        <a:xfrm>
          <a:off x="0" y="0"/>
          <a:ext cx="0" cy="0"/>
          <a:chOff x="0" y="0"/>
          <a:chExt cx="0" cy="0"/>
        </a:xfrm>
      </p:grpSpPr>
      <p:sp>
        <p:nvSpPr>
          <p:cNvPr id="305" name="Google Shape;305;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06" name="Google Shape;306;p6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07" name="Google Shape;307;p6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08" name="Google Shape;308;p6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9" name="Google Shape;309;p6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10" name="Google Shape;310;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11" name="Shape 311"/>
        <p:cNvGrpSpPr/>
        <p:nvPr/>
      </p:nvGrpSpPr>
      <p:grpSpPr>
        <a:xfrm>
          <a:off x="0" y="0"/>
          <a:ext cx="0" cy="0"/>
          <a:chOff x="0" y="0"/>
          <a:chExt cx="0" cy="0"/>
        </a:xfrm>
      </p:grpSpPr>
      <p:pic>
        <p:nvPicPr>
          <p:cNvPr descr="VLA_verbeeldingwerkt_kader.png" id="312" name="Google Shape;312;p6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13" name="Google Shape;313;p6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14" name="Google Shape;314;p6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15" name="Google Shape;315;p6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316" name="Shape 316"/>
        <p:cNvGrpSpPr/>
        <p:nvPr/>
      </p:nvGrpSpPr>
      <p:grpSpPr>
        <a:xfrm>
          <a:off x="0" y="0"/>
          <a:ext cx="0" cy="0"/>
          <a:chOff x="0" y="0"/>
          <a:chExt cx="0" cy="0"/>
        </a:xfrm>
      </p:grpSpPr>
      <p:pic>
        <p:nvPicPr>
          <p:cNvPr id="317" name="Google Shape;317;p6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18" name="Google Shape;318;p6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19" name="Google Shape;319;p6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0" name="Google Shape;320;p6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21" name="Google Shape;321;p6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22" name="Google Shape;322;p6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323" name="Shape 323"/>
        <p:cNvGrpSpPr/>
        <p:nvPr/>
      </p:nvGrpSpPr>
      <p:grpSpPr>
        <a:xfrm>
          <a:off x="0" y="0"/>
          <a:ext cx="0" cy="0"/>
          <a:chOff x="0" y="0"/>
          <a:chExt cx="0" cy="0"/>
        </a:xfrm>
      </p:grpSpPr>
      <p:sp>
        <p:nvSpPr>
          <p:cNvPr id="324" name="Google Shape;324;p66"/>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25" name="Google Shape;325;p66"/>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6" name="Google Shape;326;p66"/>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7" name="Google Shape;327;p66"/>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28" name="Google Shape;328;p66"/>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329" name="Google Shape;329;p66"/>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18" Type="http://schemas.openxmlformats.org/officeDocument/2006/relationships/theme" Target="../theme/theme4.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theme" Target="../theme/theme2.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2" name="Google Shape;52;p1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3" name="Google Shape;53;p13"/>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3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39" name="Google Shape;139;p3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40" name="Google Shape;140;p30"/>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1" name="Google Shape;141;p30"/>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2" name="Google Shape;142;p30"/>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4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34" name="Google Shape;234;p4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35" name="Google Shape;235;p4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6" name="Google Shape;236;p4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7" name="Google Shape;237;p4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31.png"/><Relationship Id="rId5"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6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35.png"/><Relationship Id="rId5" Type="http://schemas.openxmlformats.org/officeDocument/2006/relationships/hyperlink" Target="https://app.mural.co/t/beadvtc7549/m/beadvtc7549/1646235264532/ab5bfa03a6286c72a13556c1462f4bdd3ac10abd?sender=ue9933922f73b776a33f43670" TargetMode="External"/><Relationship Id="rId6" Type="http://schemas.openxmlformats.org/officeDocument/2006/relationships/hyperlink" Target="https://app.mural.co/t/beadvtc7549/m/beadvtc7549/1646235264532/ab5bfa03a6286c72a13556c1462f4bdd3ac10abd?sender=ue9933922f73b776a33f4367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35.png"/><Relationship Id="rId5" Type="http://schemas.openxmlformats.org/officeDocument/2006/relationships/hyperlink" Target="https://app.mural.co/t/beadvtc7549/m/beadvtc7549/1646235264532/ab5bfa03a6286c72a13556c1462f4bdd3ac10abd?sender=ue9933922f73b776a33f43670" TargetMode="External"/><Relationship Id="rId6" Type="http://schemas.openxmlformats.org/officeDocument/2006/relationships/hyperlink" Target="https://app.mural.co/t/beadvtc7549/m/beadvtc7549/1646235264532/ab5bfa03a6286c72a13556c1462f4bdd3ac10abd?sender=ue9933922f73b776a33f4367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56.png"/><Relationship Id="rId5" Type="http://schemas.openxmlformats.org/officeDocument/2006/relationships/image" Target="../media/image5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35.png"/><Relationship Id="rId5" Type="http://schemas.openxmlformats.org/officeDocument/2006/relationships/hyperlink" Target="https://app.mural.co/t/beadvtc7549/m/beadvtc7549/1646235264532/ab5bfa03a6286c72a13556c1462f4bdd3ac10abd?sender=ue9933922f73b776a33f43670" TargetMode="External"/><Relationship Id="rId6" Type="http://schemas.openxmlformats.org/officeDocument/2006/relationships/hyperlink" Target="https://app.mural.co/t/beadvtc7549/m/beadvtc7549/1646235264532/ab5bfa03a6286c72a13556c1462f4bdd3ac10abd?sender=ue9933922f73b776a33f4367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mailto:laurens.vercauteren@vlaanderen.be" TargetMode="External"/><Relationship Id="rId4" Type="http://schemas.openxmlformats.org/officeDocument/2006/relationships/hyperlink" Target="mailto:jitse.de.cock@vlaanderen.be" TargetMode="External"/><Relationship Id="rId5" Type="http://schemas.openxmlformats.org/officeDocument/2006/relationships/hyperlink" Target="mailto:eva.derore@vlaanderen.be" TargetMode="External"/><Relationship Id="rId6" Type="http://schemas.openxmlformats.org/officeDocument/2006/relationships/image" Target="../media/image64.png"/><Relationship Id="rId7" Type="http://schemas.openxmlformats.org/officeDocument/2006/relationships/hyperlink" Target="https://github.com/Informatievlaanderen/OSLOthema-DoelgerichtDigitaalTransformeren/issu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overheid.vlaanderen.be/opleiding/oslo-doelgericht-digitaal-transformere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35.png"/><Relationship Id="rId5" Type="http://schemas.openxmlformats.org/officeDocument/2006/relationships/hyperlink" Target="https://app.mural.co/t/beadvtc7549/m/beadvtc7549/1646235264532/ab5bfa03a6286c72a13556c1462f4bdd3ac10abd?sender=ue9933922f73b776a33f43670" TargetMode="External"/><Relationship Id="rId6" Type="http://schemas.openxmlformats.org/officeDocument/2006/relationships/hyperlink" Target="https://app.mural.co/t/beadvtc7549/m/beadvtc7549/1646235264532/ab5bfa03a6286c72a13556c1462f4bdd3ac10abd?sender=ue9933922f73b776a33f43670" TargetMode="External"/><Relationship Id="rId7" Type="http://schemas.openxmlformats.org/officeDocument/2006/relationships/hyperlink" Target="https://app.mural.co/t/beadvtc7549/m/beadvtc7549/1646235264532/ab5bfa03a6286c72a13556c1462f4bdd3ac10abd?sender=ue9933922f73b776a33f4367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pic>
        <p:nvPicPr>
          <p:cNvPr id="334" name="Google Shape;334;p67"/>
          <p:cNvPicPr preferRelativeResize="0"/>
          <p:nvPr/>
        </p:nvPicPr>
        <p:blipFill rotWithShape="1">
          <a:blip r:embed="rId4">
            <a:alphaModFix/>
          </a:blip>
          <a:srcRect b="4671" l="34230" r="36948" t="9462"/>
          <a:stretch/>
        </p:blipFill>
        <p:spPr>
          <a:xfrm>
            <a:off x="4265875" y="0"/>
            <a:ext cx="4878126" cy="5143501"/>
          </a:xfrm>
          <a:prstGeom prst="rect">
            <a:avLst/>
          </a:prstGeom>
          <a:noFill/>
          <a:ln>
            <a:noFill/>
          </a:ln>
        </p:spPr>
      </p:pic>
      <p:grpSp>
        <p:nvGrpSpPr>
          <p:cNvPr id="335" name="Google Shape;335;p67"/>
          <p:cNvGrpSpPr/>
          <p:nvPr/>
        </p:nvGrpSpPr>
        <p:grpSpPr>
          <a:xfrm>
            <a:off x="-104800" y="0"/>
            <a:ext cx="5559015" cy="5187392"/>
            <a:chOff x="0" y="0"/>
            <a:chExt cx="8134350" cy="6858001"/>
          </a:xfrm>
        </p:grpSpPr>
        <p:sp>
          <p:nvSpPr>
            <p:cNvPr id="336" name="Google Shape;336;p67"/>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37" name="Google Shape;337;p67"/>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338" name="Google Shape;338;p67"/>
          <p:cNvSpPr txBox="1"/>
          <p:nvPr/>
        </p:nvSpPr>
        <p:spPr>
          <a:xfrm>
            <a:off x="511351" y="1844195"/>
            <a:ext cx="5203500" cy="13902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OSLO Doelgericht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Digitaal Transformeren</a:t>
            </a:r>
            <a:endParaRPr/>
          </a:p>
        </p:txBody>
      </p:sp>
      <p:sp>
        <p:nvSpPr>
          <p:cNvPr id="339" name="Google Shape;339;p67"/>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340" name="Google Shape;340;p67"/>
          <p:cNvSpPr txBox="1"/>
          <p:nvPr/>
        </p:nvSpPr>
        <p:spPr>
          <a:xfrm>
            <a:off x="511360" y="46793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Digitaal </a:t>
            </a:r>
            <a:r>
              <a:rPr b="0" i="0" lang="en" sz="1400" u="none" cap="none" strike="noStrike">
                <a:solidFill>
                  <a:srgbClr val="000000"/>
                </a:solidFill>
                <a:latin typeface="Arial"/>
                <a:ea typeface="Arial"/>
                <a:cs typeface="Arial"/>
                <a:sym typeface="Arial"/>
              </a:rPr>
              <a:t>Vlaanderen</a:t>
            </a:r>
            <a:endParaRPr/>
          </a:p>
        </p:txBody>
      </p:sp>
      <p:pic>
        <p:nvPicPr>
          <p:cNvPr id="341" name="Google Shape;341;p67"/>
          <p:cNvPicPr preferRelativeResize="0"/>
          <p:nvPr/>
        </p:nvPicPr>
        <p:blipFill rotWithShape="1">
          <a:blip r:embed="rId5">
            <a:alphaModFix/>
          </a:blip>
          <a:srcRect b="0" l="5320" r="0" t="0"/>
          <a:stretch/>
        </p:blipFill>
        <p:spPr>
          <a:xfrm>
            <a:off x="499135" y="273306"/>
            <a:ext cx="1828550" cy="734475"/>
          </a:xfrm>
          <a:prstGeom prst="rect">
            <a:avLst/>
          </a:prstGeom>
          <a:noFill/>
          <a:ln>
            <a:noFill/>
          </a:ln>
        </p:spPr>
      </p:pic>
      <p:sp>
        <p:nvSpPr>
          <p:cNvPr id="342" name="Google Shape;342;p67"/>
          <p:cNvSpPr txBox="1"/>
          <p:nvPr/>
        </p:nvSpPr>
        <p:spPr>
          <a:xfrm>
            <a:off x="511360" y="4414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Virtuele thematische werkgroep - Microsoft Teams</a:t>
            </a:r>
            <a:endParaRPr/>
          </a:p>
        </p:txBody>
      </p:sp>
      <p:sp>
        <p:nvSpPr>
          <p:cNvPr id="343" name="Google Shape;343;p67"/>
          <p:cNvSpPr txBox="1"/>
          <p:nvPr/>
        </p:nvSpPr>
        <p:spPr>
          <a:xfrm>
            <a:off x="511361" y="32682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550"/>
              <a:t>Welkom! We starten om 9:05.</a:t>
            </a:r>
            <a:br>
              <a:rPr b="1" i="0" lang="en" sz="1550" u="none" cap="none" strike="noStrike">
                <a:solidFill>
                  <a:srgbClr val="000000"/>
                </a:solidFill>
              </a:rPr>
            </a:br>
            <a:endParaRPr b="1" i="0" sz="1550" u="none" cap="none" strike="noStrike">
              <a:solidFill>
                <a:srgbClr val="000000"/>
              </a:solidFill>
            </a:endParaRPr>
          </a:p>
          <a:p>
            <a:pPr indent="0" lvl="0" marL="0" marR="0" rtl="0" algn="l">
              <a:lnSpc>
                <a:spcPct val="100000"/>
              </a:lnSpc>
              <a:spcBef>
                <a:spcPts val="0"/>
              </a:spcBef>
              <a:spcAft>
                <a:spcPts val="0"/>
              </a:spcAft>
              <a:buNone/>
            </a:pPr>
            <a:r>
              <a:rPr b="1" lang="en"/>
              <a:t>Dinsdag 8 maart </a:t>
            </a:r>
            <a:r>
              <a:rPr b="1" i="0" lang="en" sz="1400" u="none" cap="none" strike="noStrike">
                <a:solidFill>
                  <a:srgbClr val="000000"/>
                </a:solidFill>
              </a:rPr>
              <a:t>202</a:t>
            </a:r>
            <a:r>
              <a:rPr b="1" lang="en"/>
              <a:t>2</a:t>
            </a:r>
            <a:endParaRPr b="1" i="0" sz="12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6"/>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76"/>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6"/>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Overzicht van de aanpassingen</a:t>
            </a:r>
            <a:endParaRPr b="1" i="0" sz="3200" u="none" cap="none" strike="noStrike">
              <a:solidFill>
                <a:srgbClr val="000000"/>
              </a:solidFill>
              <a:latin typeface="Arial"/>
              <a:ea typeface="Arial"/>
              <a:cs typeface="Arial"/>
              <a:sym typeface="Arial"/>
            </a:endParaRPr>
          </a:p>
        </p:txBody>
      </p:sp>
      <p:pic>
        <p:nvPicPr>
          <p:cNvPr id="492" name="Google Shape;492;p76"/>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Overzicht van de aanpassingen</a:t>
            </a:r>
            <a:endParaRPr b="0" i="0" sz="3000" u="none" cap="none" strike="noStrike">
              <a:solidFill>
                <a:srgbClr val="000000"/>
              </a:solidFill>
              <a:latin typeface="Arial"/>
              <a:ea typeface="Arial"/>
              <a:cs typeface="Arial"/>
              <a:sym typeface="Arial"/>
            </a:endParaRPr>
          </a:p>
        </p:txBody>
      </p:sp>
      <p:sp>
        <p:nvSpPr>
          <p:cNvPr id="498" name="Google Shape;498;p77"/>
          <p:cNvSpPr txBox="1"/>
          <p:nvPr/>
        </p:nvSpPr>
        <p:spPr>
          <a:xfrm>
            <a:off x="704850" y="1208325"/>
            <a:ext cx="7886700" cy="38634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t>Toevoeging attribuut aan Document.beschikbaar: Periode, ook aangepast bij Boekinginfo en Prijsinfo</a:t>
            </a:r>
            <a:endParaRPr sz="1500"/>
          </a:p>
          <a:p>
            <a:pPr indent="-323850" lvl="0" marL="457200" rtl="0" algn="l">
              <a:lnSpc>
                <a:spcPct val="150000"/>
              </a:lnSpc>
              <a:spcBef>
                <a:spcPts val="0"/>
              </a:spcBef>
              <a:spcAft>
                <a:spcPts val="0"/>
              </a:spcAft>
              <a:buSzPts val="1500"/>
              <a:buChar char="●"/>
            </a:pPr>
            <a:r>
              <a:rPr lang="en" sz="1500"/>
              <a:t>Aanpassingen aan codelijsten waaronder Scholingsgraad</a:t>
            </a:r>
            <a:endParaRPr sz="1500"/>
          </a:p>
          <a:p>
            <a:pPr indent="-323850" lvl="0" marL="457200" rtl="0" algn="l">
              <a:lnSpc>
                <a:spcPct val="150000"/>
              </a:lnSpc>
              <a:spcBef>
                <a:spcPts val="0"/>
              </a:spcBef>
              <a:spcAft>
                <a:spcPts val="0"/>
              </a:spcAft>
              <a:buSzPts val="1500"/>
              <a:buChar char="●"/>
            </a:pPr>
            <a:r>
              <a:rPr lang="en" sz="1500"/>
              <a:t>Toevoeging attribuut taalBeschrijving en locatieType aan Activiteit</a:t>
            </a:r>
            <a:endParaRPr sz="1500"/>
          </a:p>
          <a:p>
            <a:pPr indent="-323850" lvl="0" marL="457200" rtl="0" algn="l">
              <a:lnSpc>
                <a:spcPct val="150000"/>
              </a:lnSpc>
              <a:spcBef>
                <a:spcPts val="0"/>
              </a:spcBef>
              <a:spcAft>
                <a:spcPts val="0"/>
              </a:spcAft>
              <a:buSzPts val="1500"/>
              <a:buChar char="●"/>
            </a:pPr>
            <a:r>
              <a:rPr lang="en" sz="1500"/>
              <a:t>Toevoeging identificatoren aan Geregistreerd Persoon en aan Agents</a:t>
            </a:r>
            <a:endParaRPr sz="1500"/>
          </a:p>
          <a:p>
            <a:pPr indent="-323850" lvl="0" marL="457200" rtl="0" algn="l">
              <a:lnSpc>
                <a:spcPct val="150000"/>
              </a:lnSpc>
              <a:spcBef>
                <a:spcPts val="0"/>
              </a:spcBef>
              <a:spcAft>
                <a:spcPts val="0"/>
              </a:spcAft>
              <a:buSzPts val="1500"/>
              <a:buChar char="●"/>
            </a:pPr>
            <a:r>
              <a:rPr lang="en" sz="1500"/>
              <a:t>Toevoeging associatie tussen Promotie en Aanbieder</a:t>
            </a:r>
            <a:endParaRPr sz="1500"/>
          </a:p>
          <a:p>
            <a:pPr indent="-323850" lvl="1" marL="914400" rtl="0" algn="l">
              <a:lnSpc>
                <a:spcPct val="150000"/>
              </a:lnSpc>
              <a:spcBef>
                <a:spcPts val="0"/>
              </a:spcBef>
              <a:spcAft>
                <a:spcPts val="0"/>
              </a:spcAft>
              <a:buSzPts val="1500"/>
              <a:buChar char="○"/>
            </a:pPr>
            <a:r>
              <a:rPr lang="en" sz="1500"/>
              <a:t>Verschillende associaties verbeterd</a:t>
            </a:r>
            <a:endParaRPr sz="1500"/>
          </a:p>
          <a:p>
            <a:pPr indent="-323850" lvl="0" marL="457200" rtl="0" algn="l">
              <a:lnSpc>
                <a:spcPct val="150000"/>
              </a:lnSpc>
              <a:spcBef>
                <a:spcPts val="0"/>
              </a:spcBef>
              <a:spcAft>
                <a:spcPts val="0"/>
              </a:spcAft>
              <a:buSzPts val="1500"/>
              <a:buChar char="●"/>
            </a:pPr>
            <a:r>
              <a:rPr lang="en" sz="1500"/>
              <a:t>Wijzigingen aan Aanbieder/Uitvoerder</a:t>
            </a:r>
            <a:endParaRPr sz="1500"/>
          </a:p>
          <a:p>
            <a:pPr indent="-323850" lvl="0" marL="457200" rtl="0" algn="l">
              <a:lnSpc>
                <a:spcPct val="150000"/>
              </a:lnSpc>
              <a:spcBef>
                <a:spcPts val="0"/>
              </a:spcBef>
              <a:spcAft>
                <a:spcPts val="0"/>
              </a:spcAft>
              <a:buSzPts val="1500"/>
              <a:buChar char="●"/>
            </a:pPr>
            <a:r>
              <a:rPr lang="en" sz="1500"/>
              <a:t>OSLO-Generiek:Document vervangt Oslo-Erfgoed:Document</a:t>
            </a:r>
            <a:endParaRPr sz="1500"/>
          </a:p>
          <a:p>
            <a:pPr indent="-323850" lvl="0" marL="457200" rtl="0" algn="l">
              <a:lnSpc>
                <a:spcPct val="150000"/>
              </a:lnSpc>
              <a:spcBef>
                <a:spcPts val="0"/>
              </a:spcBef>
              <a:spcAft>
                <a:spcPts val="0"/>
              </a:spcAft>
              <a:buSzPts val="1500"/>
              <a:buChar char="●"/>
            </a:pPr>
            <a:r>
              <a:rPr lang="en" sz="1500"/>
              <a:t>Modeltechnisch: packages van andere standaarden toegevoegd</a:t>
            </a:r>
            <a:endParaRPr sz="1500"/>
          </a:p>
          <a:p>
            <a:pPr indent="0" lvl="0" marL="457200" rtl="0" algn="l">
              <a:lnSpc>
                <a:spcPct val="150000"/>
              </a:lnSpc>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rtl="0" algn="l">
              <a:lnSpc>
                <a:spcPct val="150000"/>
              </a:lnSpc>
              <a:spcBef>
                <a:spcPts val="0"/>
              </a:spcBef>
              <a:spcAft>
                <a:spcPts val="0"/>
              </a:spcAft>
              <a:buNone/>
            </a:pPr>
            <a:r>
              <a:rPr b="1" lang="en" sz="3000"/>
              <a:t>Toevoeging attribuut beschikbaar</a:t>
            </a:r>
            <a:endParaRPr b="1" sz="3000"/>
          </a:p>
        </p:txBody>
      </p:sp>
      <p:sp>
        <p:nvSpPr>
          <p:cNvPr id="504" name="Google Shape;504;p78"/>
          <p:cNvSpPr txBox="1"/>
          <p:nvPr/>
        </p:nvSpPr>
        <p:spPr>
          <a:xfrm>
            <a:off x="704850" y="1208325"/>
            <a:ext cx="78867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505" name="Google Shape;505;p78"/>
          <p:cNvPicPr preferRelativeResize="0"/>
          <p:nvPr/>
        </p:nvPicPr>
        <p:blipFill>
          <a:blip r:embed="rId3">
            <a:alphaModFix/>
          </a:blip>
          <a:stretch>
            <a:fillRect/>
          </a:stretch>
        </p:blipFill>
        <p:spPr>
          <a:xfrm>
            <a:off x="4572000" y="1390800"/>
            <a:ext cx="3144983" cy="3230175"/>
          </a:xfrm>
          <a:prstGeom prst="rect">
            <a:avLst/>
          </a:prstGeom>
          <a:noFill/>
          <a:ln>
            <a:noFill/>
          </a:ln>
        </p:spPr>
      </p:pic>
      <p:pic>
        <p:nvPicPr>
          <p:cNvPr id="506" name="Google Shape;506;p78"/>
          <p:cNvPicPr preferRelativeResize="0"/>
          <p:nvPr/>
        </p:nvPicPr>
        <p:blipFill>
          <a:blip r:embed="rId4">
            <a:alphaModFix/>
          </a:blip>
          <a:stretch>
            <a:fillRect/>
          </a:stretch>
        </p:blipFill>
        <p:spPr>
          <a:xfrm>
            <a:off x="704850" y="1739400"/>
            <a:ext cx="2943225" cy="2124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rtl="0" algn="l">
              <a:lnSpc>
                <a:spcPct val="150000"/>
              </a:lnSpc>
              <a:spcBef>
                <a:spcPts val="0"/>
              </a:spcBef>
              <a:spcAft>
                <a:spcPts val="0"/>
              </a:spcAft>
              <a:buNone/>
            </a:pPr>
            <a:r>
              <a:rPr b="1" lang="en" sz="3000"/>
              <a:t>Aanpassingen aan codelijsten waaronder Scholingsgraad</a:t>
            </a:r>
            <a:endParaRPr b="1" sz="3000"/>
          </a:p>
          <a:p>
            <a:pPr indent="0" lvl="0" marL="0" marR="0" rtl="0" algn="l">
              <a:lnSpc>
                <a:spcPct val="100000"/>
              </a:lnSpc>
              <a:spcBef>
                <a:spcPts val="0"/>
              </a:spcBef>
              <a:spcAft>
                <a:spcPts val="0"/>
              </a:spcAft>
              <a:buClr>
                <a:srgbClr val="000000"/>
              </a:buClr>
              <a:buSzPts val="3200"/>
              <a:buFont typeface="Arial"/>
              <a:buNone/>
            </a:pPr>
            <a:r>
              <a:t/>
            </a:r>
            <a:endParaRPr b="1" sz="3000"/>
          </a:p>
        </p:txBody>
      </p:sp>
      <p:sp>
        <p:nvSpPr>
          <p:cNvPr id="512" name="Google Shape;512;p79"/>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13" name="Google Shape;513;p79"/>
          <p:cNvPicPr preferRelativeResize="0"/>
          <p:nvPr/>
        </p:nvPicPr>
        <p:blipFill>
          <a:blip r:embed="rId3">
            <a:alphaModFix/>
          </a:blip>
          <a:stretch>
            <a:fillRect/>
          </a:stretch>
        </p:blipFill>
        <p:spPr>
          <a:xfrm>
            <a:off x="3324225" y="2000925"/>
            <a:ext cx="2495550" cy="1800225"/>
          </a:xfrm>
          <a:prstGeom prst="rect">
            <a:avLst/>
          </a:prstGeom>
          <a:noFill/>
          <a:ln>
            <a:noFill/>
          </a:ln>
        </p:spPr>
      </p:pic>
      <p:pic>
        <p:nvPicPr>
          <p:cNvPr id="514" name="Google Shape;514;p79"/>
          <p:cNvPicPr preferRelativeResize="0"/>
          <p:nvPr/>
        </p:nvPicPr>
        <p:blipFill>
          <a:blip r:embed="rId4">
            <a:alphaModFix/>
          </a:blip>
          <a:stretch>
            <a:fillRect/>
          </a:stretch>
        </p:blipFill>
        <p:spPr>
          <a:xfrm>
            <a:off x="6187450" y="2571750"/>
            <a:ext cx="2019300" cy="220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0"/>
          <p:cNvSpPr txBox="1"/>
          <p:nvPr/>
        </p:nvSpPr>
        <p:spPr>
          <a:xfrm>
            <a:off x="628650" y="273850"/>
            <a:ext cx="83979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2400"/>
              <a:t>Toevoeging attribuut taalBeschrijving en locatieType aan Activiteit</a:t>
            </a:r>
            <a:endParaRPr b="1" sz="2400"/>
          </a:p>
        </p:txBody>
      </p:sp>
      <p:sp>
        <p:nvSpPr>
          <p:cNvPr id="520" name="Google Shape;520;p80"/>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21" name="Google Shape;521;p80"/>
          <p:cNvPicPr preferRelativeResize="0"/>
          <p:nvPr/>
        </p:nvPicPr>
        <p:blipFill>
          <a:blip r:embed="rId3">
            <a:alphaModFix/>
          </a:blip>
          <a:stretch>
            <a:fillRect/>
          </a:stretch>
        </p:blipFill>
        <p:spPr>
          <a:xfrm>
            <a:off x="2843875" y="1012155"/>
            <a:ext cx="3456249" cy="3927550"/>
          </a:xfrm>
          <a:prstGeom prst="rect">
            <a:avLst/>
          </a:prstGeom>
          <a:noFill/>
          <a:ln>
            <a:noFill/>
          </a:ln>
        </p:spPr>
      </p:pic>
      <p:sp>
        <p:nvSpPr>
          <p:cNvPr id="522" name="Google Shape;522;p80"/>
          <p:cNvSpPr/>
          <p:nvPr/>
        </p:nvSpPr>
        <p:spPr>
          <a:xfrm>
            <a:off x="3122025" y="4219300"/>
            <a:ext cx="2795400" cy="1569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0"/>
          <p:cNvSpPr/>
          <p:nvPr/>
        </p:nvSpPr>
        <p:spPr>
          <a:xfrm>
            <a:off x="3122025" y="3627125"/>
            <a:ext cx="2795400" cy="1569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80"/>
          <p:cNvPicPr preferRelativeResize="0"/>
          <p:nvPr/>
        </p:nvPicPr>
        <p:blipFill>
          <a:blip r:embed="rId4">
            <a:alphaModFix/>
          </a:blip>
          <a:stretch>
            <a:fillRect/>
          </a:stretch>
        </p:blipFill>
        <p:spPr>
          <a:xfrm>
            <a:off x="6452524" y="2153325"/>
            <a:ext cx="2019300" cy="1876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identificatoren aan Geregistreerd Persoon</a:t>
            </a:r>
            <a:endParaRPr b="1" sz="3000"/>
          </a:p>
        </p:txBody>
      </p:sp>
      <p:sp>
        <p:nvSpPr>
          <p:cNvPr id="530" name="Google Shape;530;p81"/>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31" name="Google Shape;531;p81"/>
          <p:cNvPicPr preferRelativeResize="0"/>
          <p:nvPr/>
        </p:nvPicPr>
        <p:blipFill>
          <a:blip r:embed="rId3">
            <a:alphaModFix/>
          </a:blip>
          <a:stretch>
            <a:fillRect/>
          </a:stretch>
        </p:blipFill>
        <p:spPr>
          <a:xfrm>
            <a:off x="3499275" y="1265050"/>
            <a:ext cx="2431275" cy="3820575"/>
          </a:xfrm>
          <a:prstGeom prst="rect">
            <a:avLst/>
          </a:prstGeom>
          <a:noFill/>
          <a:ln>
            <a:noFill/>
          </a:ln>
        </p:spPr>
      </p:pic>
      <p:sp>
        <p:nvSpPr>
          <p:cNvPr id="532" name="Google Shape;532;p81"/>
          <p:cNvSpPr/>
          <p:nvPr/>
        </p:nvSpPr>
        <p:spPr>
          <a:xfrm>
            <a:off x="4062550" y="4349925"/>
            <a:ext cx="1293000" cy="1569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associatie tussen Promotie en Aanbieder</a:t>
            </a:r>
            <a:endParaRPr b="1" sz="3000"/>
          </a:p>
          <a:p>
            <a:pPr indent="0" lvl="0" marL="0" marR="0" rtl="0" algn="l">
              <a:lnSpc>
                <a:spcPct val="100000"/>
              </a:lnSpc>
              <a:spcBef>
                <a:spcPts val="0"/>
              </a:spcBef>
              <a:spcAft>
                <a:spcPts val="0"/>
              </a:spcAft>
              <a:buNone/>
            </a:pPr>
            <a:r>
              <a:t/>
            </a:r>
            <a:endParaRPr b="1" sz="3000"/>
          </a:p>
          <a:p>
            <a:pPr indent="0" lvl="0" marL="0" marR="0" rtl="0" algn="l">
              <a:lnSpc>
                <a:spcPct val="100000"/>
              </a:lnSpc>
              <a:spcBef>
                <a:spcPts val="0"/>
              </a:spcBef>
              <a:spcAft>
                <a:spcPts val="0"/>
              </a:spcAft>
              <a:buClr>
                <a:srgbClr val="000000"/>
              </a:buClr>
              <a:buSzPts val="3200"/>
              <a:buFont typeface="Arial"/>
              <a:buNone/>
            </a:pPr>
            <a:r>
              <a:t/>
            </a:r>
            <a:endParaRPr b="1" sz="3000"/>
          </a:p>
        </p:txBody>
      </p:sp>
      <p:sp>
        <p:nvSpPr>
          <p:cNvPr id="538" name="Google Shape;538;p82"/>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39" name="Google Shape;539;p82"/>
          <p:cNvPicPr preferRelativeResize="0"/>
          <p:nvPr/>
        </p:nvPicPr>
        <p:blipFill>
          <a:blip r:embed="rId3">
            <a:alphaModFix/>
          </a:blip>
          <a:stretch>
            <a:fillRect/>
          </a:stretch>
        </p:blipFill>
        <p:spPr>
          <a:xfrm>
            <a:off x="1643738" y="1317300"/>
            <a:ext cx="5856526" cy="3539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Wijzigingen aan Aanbieder/Uitvoerder</a:t>
            </a:r>
            <a:endParaRPr b="1" sz="3000"/>
          </a:p>
          <a:p>
            <a:pPr indent="0" lvl="0" marL="0" marR="0" rtl="0" algn="l">
              <a:lnSpc>
                <a:spcPct val="100000"/>
              </a:lnSpc>
              <a:spcBef>
                <a:spcPts val="0"/>
              </a:spcBef>
              <a:spcAft>
                <a:spcPts val="0"/>
              </a:spcAft>
              <a:buNone/>
            </a:pPr>
            <a:r>
              <a:t/>
            </a:r>
            <a:endParaRPr sz="3000"/>
          </a:p>
          <a:p>
            <a:pPr indent="0" lvl="0" marL="0" marR="0" rtl="0" algn="l">
              <a:lnSpc>
                <a:spcPct val="100000"/>
              </a:lnSpc>
              <a:spcBef>
                <a:spcPts val="0"/>
              </a:spcBef>
              <a:spcAft>
                <a:spcPts val="0"/>
              </a:spcAft>
              <a:buClr>
                <a:srgbClr val="000000"/>
              </a:buClr>
              <a:buSzPts val="3200"/>
              <a:buFont typeface="Arial"/>
              <a:buNone/>
            </a:pPr>
            <a:r>
              <a:t/>
            </a:r>
            <a:endParaRPr sz="3000"/>
          </a:p>
        </p:txBody>
      </p:sp>
      <p:sp>
        <p:nvSpPr>
          <p:cNvPr id="545" name="Google Shape;545;p83"/>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46" name="Google Shape;546;p83"/>
          <p:cNvPicPr preferRelativeResize="0"/>
          <p:nvPr/>
        </p:nvPicPr>
        <p:blipFill>
          <a:blip r:embed="rId3">
            <a:alphaModFix/>
          </a:blip>
          <a:stretch>
            <a:fillRect/>
          </a:stretch>
        </p:blipFill>
        <p:spPr>
          <a:xfrm>
            <a:off x="4669438" y="1208325"/>
            <a:ext cx="2114550" cy="2533650"/>
          </a:xfrm>
          <a:prstGeom prst="rect">
            <a:avLst/>
          </a:prstGeom>
          <a:noFill/>
          <a:ln>
            <a:noFill/>
          </a:ln>
        </p:spPr>
      </p:pic>
      <p:pic>
        <p:nvPicPr>
          <p:cNvPr id="547" name="Google Shape;547;p83"/>
          <p:cNvPicPr preferRelativeResize="0"/>
          <p:nvPr/>
        </p:nvPicPr>
        <p:blipFill>
          <a:blip r:embed="rId4">
            <a:alphaModFix/>
          </a:blip>
          <a:stretch>
            <a:fillRect/>
          </a:stretch>
        </p:blipFill>
        <p:spPr>
          <a:xfrm>
            <a:off x="6975588" y="2876875"/>
            <a:ext cx="1895475" cy="1866900"/>
          </a:xfrm>
          <a:prstGeom prst="rect">
            <a:avLst/>
          </a:prstGeom>
          <a:noFill/>
          <a:ln>
            <a:noFill/>
          </a:ln>
        </p:spPr>
      </p:pic>
      <p:pic>
        <p:nvPicPr>
          <p:cNvPr id="548" name="Google Shape;548;p83"/>
          <p:cNvPicPr preferRelativeResize="0"/>
          <p:nvPr/>
        </p:nvPicPr>
        <p:blipFill>
          <a:blip r:embed="rId5">
            <a:alphaModFix/>
          </a:blip>
          <a:stretch>
            <a:fillRect/>
          </a:stretch>
        </p:blipFill>
        <p:spPr>
          <a:xfrm>
            <a:off x="752575" y="1243375"/>
            <a:ext cx="3819425" cy="34312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4"/>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Behouden we uitvoerder en aanbieder als twee aparte klassen?</a:t>
            </a:r>
            <a:endParaRPr b="1" sz="3000"/>
          </a:p>
        </p:txBody>
      </p:sp>
      <p:sp>
        <p:nvSpPr>
          <p:cNvPr id="554" name="Google Shape;554;p84"/>
          <p:cNvSpPr/>
          <p:nvPr/>
        </p:nvSpPr>
        <p:spPr>
          <a:xfrm>
            <a:off x="744125" y="1529724"/>
            <a:ext cx="2700300" cy="304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Ja</a:t>
            </a:r>
            <a:endParaRPr b="1" sz="2500"/>
          </a:p>
        </p:txBody>
      </p:sp>
      <p:sp>
        <p:nvSpPr>
          <p:cNvPr id="555" name="Google Shape;555;p84"/>
          <p:cNvSpPr/>
          <p:nvPr/>
        </p:nvSpPr>
        <p:spPr>
          <a:xfrm>
            <a:off x="6003300" y="1529724"/>
            <a:ext cx="2700300" cy="304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Nee</a:t>
            </a:r>
            <a:endParaRPr b="1" sz="2500"/>
          </a:p>
        </p:txBody>
      </p:sp>
      <p:sp>
        <p:nvSpPr>
          <p:cNvPr id="556" name="Google Shape;556;p84"/>
          <p:cNvSpPr txBox="1"/>
          <p:nvPr/>
        </p:nvSpPr>
        <p:spPr>
          <a:xfrm>
            <a:off x="744250" y="1897169"/>
            <a:ext cx="2700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latin typeface="Proxima Nova"/>
                <a:ea typeface="Proxima Nova"/>
                <a:cs typeface="Proxima Nova"/>
                <a:sym typeface="Proxima Nova"/>
              </a:rPr>
              <a:t>+ 1</a:t>
            </a:r>
            <a:endParaRPr b="1" sz="3200">
              <a:latin typeface="Proxima Nova"/>
              <a:ea typeface="Proxima Nova"/>
              <a:cs typeface="Proxima Nova"/>
              <a:sym typeface="Proxima Nova"/>
            </a:endParaRPr>
          </a:p>
        </p:txBody>
      </p:sp>
      <p:sp>
        <p:nvSpPr>
          <p:cNvPr id="557" name="Google Shape;557;p84"/>
          <p:cNvSpPr txBox="1"/>
          <p:nvPr/>
        </p:nvSpPr>
        <p:spPr>
          <a:xfrm>
            <a:off x="6003300" y="1897169"/>
            <a:ext cx="2700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latin typeface="Proxima Nova"/>
                <a:ea typeface="Proxima Nova"/>
                <a:cs typeface="Proxima Nova"/>
                <a:sym typeface="Proxima Nova"/>
              </a:rPr>
              <a:t>- 1</a:t>
            </a:r>
            <a:endParaRPr b="1" sz="3200">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OSLO-Generiek:Document vervangt Oslo-Erfgoed:Document</a:t>
            </a:r>
            <a:endParaRPr b="1" sz="3000"/>
          </a:p>
          <a:p>
            <a:pPr indent="0" lvl="0" marL="0" marR="0" rtl="0" algn="l">
              <a:lnSpc>
                <a:spcPct val="100000"/>
              </a:lnSpc>
              <a:spcBef>
                <a:spcPts val="0"/>
              </a:spcBef>
              <a:spcAft>
                <a:spcPts val="0"/>
              </a:spcAft>
              <a:buNone/>
            </a:pPr>
            <a:r>
              <a:t/>
            </a:r>
            <a:endParaRPr b="1" sz="3000"/>
          </a:p>
        </p:txBody>
      </p:sp>
      <p:sp>
        <p:nvSpPr>
          <p:cNvPr id="563" name="Google Shape;563;p85"/>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64" name="Google Shape;564;p85"/>
          <p:cNvPicPr preferRelativeResize="0"/>
          <p:nvPr/>
        </p:nvPicPr>
        <p:blipFill>
          <a:blip r:embed="rId3">
            <a:alphaModFix/>
          </a:blip>
          <a:stretch>
            <a:fillRect/>
          </a:stretch>
        </p:blipFill>
        <p:spPr>
          <a:xfrm>
            <a:off x="3176588" y="2088025"/>
            <a:ext cx="2943225" cy="212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Doel van vandaag</a:t>
            </a:r>
            <a:endParaRPr b="1" i="0" sz="3000" u="none" cap="none" strike="noStrike">
              <a:solidFill>
                <a:srgbClr val="000000"/>
              </a:solidFill>
              <a:latin typeface="Arial"/>
              <a:ea typeface="Arial"/>
              <a:cs typeface="Arial"/>
              <a:sym typeface="Arial"/>
            </a:endParaRPr>
          </a:p>
        </p:txBody>
      </p:sp>
      <p:sp>
        <p:nvSpPr>
          <p:cNvPr id="349" name="Google Shape;349;p68"/>
          <p:cNvSpPr/>
          <p:nvPr/>
        </p:nvSpPr>
        <p:spPr>
          <a:xfrm>
            <a:off x="684100" y="116255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500"/>
              <a:buFont typeface="Arial"/>
              <a:buNone/>
            </a:pPr>
            <a:r>
              <a:rPr b="1" lang="en" sz="1500">
                <a:solidFill>
                  <a:schemeClr val="dk1"/>
                </a:solidFill>
              </a:rPr>
              <a:t>Voorstelling van het data model en het data model uitdagen met behulp van het object diagram</a:t>
            </a:r>
            <a:endParaRPr sz="1500"/>
          </a:p>
        </p:txBody>
      </p:sp>
      <p:sp>
        <p:nvSpPr>
          <p:cNvPr id="350" name="Google Shape;350;p68"/>
          <p:cNvSpPr/>
          <p:nvPr/>
        </p:nvSpPr>
        <p:spPr>
          <a:xfrm>
            <a:off x="560050" y="3323125"/>
            <a:ext cx="24873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Samenvatting van de </a:t>
            </a:r>
            <a:r>
              <a:rPr b="1" lang="en">
                <a:solidFill>
                  <a:srgbClr val="373636"/>
                </a:solidFill>
              </a:rPr>
              <a:t>derde </a:t>
            </a:r>
            <a:r>
              <a:rPr b="1" i="0" lang="en" sz="1400" u="none" cap="none" strike="noStrike">
                <a:solidFill>
                  <a:srgbClr val="373636"/>
                </a:solidFill>
                <a:latin typeface="Arial"/>
                <a:ea typeface="Arial"/>
                <a:cs typeface="Arial"/>
                <a:sym typeface="Arial"/>
              </a:rPr>
              <a:t>thematische werkgroep</a:t>
            </a:r>
            <a:endParaRPr b="0" i="0" sz="1400" u="none" cap="none" strike="noStrike">
              <a:solidFill>
                <a:srgbClr val="000000"/>
              </a:solidFill>
              <a:latin typeface="Arial"/>
              <a:ea typeface="Arial"/>
              <a:cs typeface="Arial"/>
              <a:sym typeface="Arial"/>
            </a:endParaRPr>
          </a:p>
        </p:txBody>
      </p:sp>
      <p:sp>
        <p:nvSpPr>
          <p:cNvPr id="351" name="Google Shape;351;p68"/>
          <p:cNvSpPr/>
          <p:nvPr/>
        </p:nvSpPr>
        <p:spPr>
          <a:xfrm>
            <a:off x="6046300" y="332600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Voorstelling van object diagram &amp; capteren van input adhv interactieve oefening</a:t>
            </a:r>
            <a:endParaRPr b="0" i="0" sz="1400" u="none" cap="none" strike="noStrike">
              <a:solidFill>
                <a:srgbClr val="000000"/>
              </a:solidFill>
              <a:latin typeface="Arial"/>
              <a:ea typeface="Arial"/>
              <a:cs typeface="Arial"/>
              <a:sym typeface="Arial"/>
            </a:endParaRPr>
          </a:p>
        </p:txBody>
      </p:sp>
      <p:grpSp>
        <p:nvGrpSpPr>
          <p:cNvPr id="352" name="Google Shape;352;p68"/>
          <p:cNvGrpSpPr/>
          <p:nvPr/>
        </p:nvGrpSpPr>
        <p:grpSpPr>
          <a:xfrm>
            <a:off x="1575103" y="2735891"/>
            <a:ext cx="457199" cy="451340"/>
            <a:chOff x="1684338" y="1958975"/>
            <a:chExt cx="123825" cy="122238"/>
          </a:xfrm>
        </p:grpSpPr>
        <p:sp>
          <p:nvSpPr>
            <p:cNvPr id="353" name="Google Shape;353;p68"/>
            <p:cNvSpPr/>
            <p:nvPr/>
          </p:nvSpPr>
          <p:spPr>
            <a:xfrm>
              <a:off x="1684338" y="1958975"/>
              <a:ext cx="123825" cy="122238"/>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4" name="Google Shape;354;p68"/>
            <p:cNvSpPr/>
            <p:nvPr/>
          </p:nvSpPr>
          <p:spPr>
            <a:xfrm>
              <a:off x="1704975" y="1971675"/>
              <a:ext cx="49213" cy="85725"/>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 name="Google Shape;355;p68"/>
            <p:cNvSpPr/>
            <p:nvPr/>
          </p:nvSpPr>
          <p:spPr>
            <a:xfrm>
              <a:off x="1736725" y="1982788"/>
              <a:ext cx="49213" cy="85725"/>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356" name="Google Shape;356;p68"/>
          <p:cNvGrpSpPr/>
          <p:nvPr/>
        </p:nvGrpSpPr>
        <p:grpSpPr>
          <a:xfrm>
            <a:off x="7097228" y="2735872"/>
            <a:ext cx="457150" cy="457157"/>
            <a:chOff x="4143375" y="39688"/>
            <a:chExt cx="1338263" cy="1339849"/>
          </a:xfrm>
        </p:grpSpPr>
        <p:sp>
          <p:nvSpPr>
            <p:cNvPr id="357" name="Google Shape;357;p68"/>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 name="Google Shape;358;p68"/>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 name="Google Shape;359;p68"/>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60" name="Google Shape;360;p68"/>
          <p:cNvSpPr/>
          <p:nvPr/>
        </p:nvSpPr>
        <p:spPr>
          <a:xfrm>
            <a:off x="3136750" y="3326025"/>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Presentatie en </a:t>
            </a:r>
            <a:r>
              <a:rPr b="1" lang="en">
                <a:solidFill>
                  <a:srgbClr val="373636"/>
                </a:solidFill>
              </a:rPr>
              <a:t>bespreken van het</a:t>
            </a:r>
            <a:r>
              <a:rPr b="1" i="0" lang="en" sz="1400" u="none" cap="none" strike="noStrike">
                <a:solidFill>
                  <a:srgbClr val="373636"/>
                </a:solidFill>
                <a:latin typeface="Arial"/>
                <a:ea typeface="Arial"/>
                <a:cs typeface="Arial"/>
                <a:sym typeface="Arial"/>
              </a:rPr>
              <a:t> data model</a:t>
            </a:r>
            <a:endParaRPr b="0" i="0" sz="1400" u="none" cap="none" strike="noStrike">
              <a:solidFill>
                <a:srgbClr val="000000"/>
              </a:solidFill>
              <a:latin typeface="Arial"/>
              <a:ea typeface="Arial"/>
              <a:cs typeface="Arial"/>
              <a:sym typeface="Arial"/>
            </a:endParaRPr>
          </a:p>
        </p:txBody>
      </p:sp>
      <p:sp>
        <p:nvSpPr>
          <p:cNvPr id="361" name="Google Shape;361;p68"/>
          <p:cNvSpPr/>
          <p:nvPr/>
        </p:nvSpPr>
        <p:spPr>
          <a:xfrm>
            <a:off x="4187650" y="2735875"/>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04A0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6"/>
          <p:cNvSpPr txBox="1"/>
          <p:nvPr/>
        </p:nvSpPr>
        <p:spPr>
          <a:xfrm>
            <a:off x="628650" y="273850"/>
            <a:ext cx="4322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Modeltechnisch: packages van andere standaarden toegevoegd</a:t>
            </a:r>
            <a:endParaRPr b="1" i="0" sz="3000" u="none" cap="none" strike="noStrike">
              <a:solidFill>
                <a:srgbClr val="000000"/>
              </a:solidFill>
            </a:endParaRPr>
          </a:p>
        </p:txBody>
      </p:sp>
      <p:sp>
        <p:nvSpPr>
          <p:cNvPr id="570" name="Google Shape;570;p86"/>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71" name="Google Shape;571;p86"/>
          <p:cNvPicPr preferRelativeResize="0"/>
          <p:nvPr/>
        </p:nvPicPr>
        <p:blipFill>
          <a:blip r:embed="rId3">
            <a:alphaModFix/>
          </a:blip>
          <a:stretch>
            <a:fillRect/>
          </a:stretch>
        </p:blipFill>
        <p:spPr>
          <a:xfrm>
            <a:off x="6880375" y="359000"/>
            <a:ext cx="1584375" cy="45873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Activiteit/Discipline/Thema</a:t>
            </a:r>
            <a:endParaRPr b="0" i="0" sz="3000" u="none" cap="none" strike="noStrike">
              <a:solidFill>
                <a:srgbClr val="000000"/>
              </a:solidFill>
              <a:latin typeface="Arial"/>
              <a:ea typeface="Arial"/>
              <a:cs typeface="Arial"/>
              <a:sym typeface="Arial"/>
            </a:endParaRPr>
          </a:p>
        </p:txBody>
      </p:sp>
      <p:sp>
        <p:nvSpPr>
          <p:cNvPr id="577" name="Google Shape;577;p87"/>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578" name="Google Shape;578;p87"/>
          <p:cNvPicPr preferRelativeResize="0"/>
          <p:nvPr/>
        </p:nvPicPr>
        <p:blipFill>
          <a:blip r:embed="rId3">
            <a:alphaModFix/>
          </a:blip>
          <a:stretch>
            <a:fillRect/>
          </a:stretch>
        </p:blipFill>
        <p:spPr>
          <a:xfrm>
            <a:off x="6504963" y="89875"/>
            <a:ext cx="2469725" cy="5143501"/>
          </a:xfrm>
          <a:prstGeom prst="rect">
            <a:avLst/>
          </a:prstGeom>
          <a:noFill/>
          <a:ln>
            <a:noFill/>
          </a:ln>
        </p:spPr>
      </p:pic>
      <p:pic>
        <p:nvPicPr>
          <p:cNvPr id="579" name="Google Shape;579;p87"/>
          <p:cNvPicPr preferRelativeResize="0"/>
          <p:nvPr/>
        </p:nvPicPr>
        <p:blipFill>
          <a:blip r:embed="rId4">
            <a:alphaModFix/>
          </a:blip>
          <a:stretch>
            <a:fillRect/>
          </a:stretch>
        </p:blipFill>
        <p:spPr>
          <a:xfrm>
            <a:off x="3733200" y="808799"/>
            <a:ext cx="2771775" cy="4424575"/>
          </a:xfrm>
          <a:prstGeom prst="rect">
            <a:avLst/>
          </a:prstGeom>
          <a:noFill/>
          <a:ln>
            <a:noFill/>
          </a:ln>
        </p:spPr>
      </p:pic>
      <p:pic>
        <p:nvPicPr>
          <p:cNvPr id="580" name="Google Shape;580;p87"/>
          <p:cNvPicPr preferRelativeResize="0"/>
          <p:nvPr/>
        </p:nvPicPr>
        <p:blipFill>
          <a:blip r:embed="rId5">
            <a:alphaModFix/>
          </a:blip>
          <a:stretch>
            <a:fillRect/>
          </a:stretch>
        </p:blipFill>
        <p:spPr>
          <a:xfrm>
            <a:off x="1320675" y="2422925"/>
            <a:ext cx="2019300" cy="2200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8"/>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Zijn huidige types voldoende illustratief om richting publieke review te gaan?</a:t>
            </a:r>
            <a:endParaRPr b="1" sz="3000"/>
          </a:p>
        </p:txBody>
      </p:sp>
      <p:sp>
        <p:nvSpPr>
          <p:cNvPr id="586" name="Google Shape;586;p88"/>
          <p:cNvSpPr/>
          <p:nvPr/>
        </p:nvSpPr>
        <p:spPr>
          <a:xfrm>
            <a:off x="744125" y="1529724"/>
            <a:ext cx="2700300" cy="304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Ja</a:t>
            </a:r>
            <a:endParaRPr b="1" sz="2500"/>
          </a:p>
        </p:txBody>
      </p:sp>
      <p:sp>
        <p:nvSpPr>
          <p:cNvPr id="587" name="Google Shape;587;p88"/>
          <p:cNvSpPr/>
          <p:nvPr/>
        </p:nvSpPr>
        <p:spPr>
          <a:xfrm>
            <a:off x="6003300" y="1529724"/>
            <a:ext cx="2700300" cy="304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Nee</a:t>
            </a:r>
            <a:endParaRPr b="1" sz="2500"/>
          </a:p>
        </p:txBody>
      </p:sp>
      <p:sp>
        <p:nvSpPr>
          <p:cNvPr id="588" name="Google Shape;588;p88"/>
          <p:cNvSpPr txBox="1"/>
          <p:nvPr/>
        </p:nvSpPr>
        <p:spPr>
          <a:xfrm>
            <a:off x="744250" y="1897169"/>
            <a:ext cx="2700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latin typeface="Proxima Nova"/>
                <a:ea typeface="Proxima Nova"/>
                <a:cs typeface="Proxima Nova"/>
                <a:sym typeface="Proxima Nova"/>
              </a:rPr>
              <a:t>+ 1</a:t>
            </a:r>
            <a:endParaRPr b="1" sz="3200">
              <a:latin typeface="Proxima Nova"/>
              <a:ea typeface="Proxima Nova"/>
              <a:cs typeface="Proxima Nova"/>
              <a:sym typeface="Proxima Nova"/>
            </a:endParaRPr>
          </a:p>
        </p:txBody>
      </p:sp>
      <p:sp>
        <p:nvSpPr>
          <p:cNvPr id="589" name="Google Shape;589;p88"/>
          <p:cNvSpPr txBox="1"/>
          <p:nvPr/>
        </p:nvSpPr>
        <p:spPr>
          <a:xfrm>
            <a:off x="6003300" y="1897169"/>
            <a:ext cx="2700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latin typeface="Proxima Nova"/>
                <a:ea typeface="Proxima Nova"/>
                <a:cs typeface="Proxima Nova"/>
                <a:sym typeface="Proxima Nova"/>
              </a:rPr>
              <a:t>- 1</a:t>
            </a:r>
            <a:endParaRPr b="1" sz="32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9"/>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89"/>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89"/>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Het volledige </a:t>
            </a:r>
            <a:r>
              <a:rPr b="1" i="0" lang="en" sz="3700" u="none" cap="none" strike="noStrike">
                <a:solidFill>
                  <a:srgbClr val="000000"/>
                </a:solidFill>
                <a:latin typeface="Arial"/>
                <a:ea typeface="Arial"/>
                <a:cs typeface="Arial"/>
                <a:sym typeface="Arial"/>
              </a:rPr>
              <a:t>model</a:t>
            </a:r>
            <a:endParaRPr b="1" i="0" sz="3200" u="none" cap="none" strike="noStrike">
              <a:solidFill>
                <a:srgbClr val="000000"/>
              </a:solidFill>
              <a:latin typeface="Arial"/>
              <a:ea typeface="Arial"/>
              <a:cs typeface="Arial"/>
              <a:sym typeface="Arial"/>
            </a:endParaRPr>
          </a:p>
        </p:txBody>
      </p:sp>
      <p:pic>
        <p:nvPicPr>
          <p:cNvPr id="597" name="Google Shape;597;p89"/>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90"/>
          <p:cNvPicPr preferRelativeResize="0"/>
          <p:nvPr/>
        </p:nvPicPr>
        <p:blipFill>
          <a:blip r:embed="rId3">
            <a:alphaModFix/>
          </a:blip>
          <a:stretch>
            <a:fillRect/>
          </a:stretch>
        </p:blipFill>
        <p:spPr>
          <a:xfrm>
            <a:off x="2116375" y="677950"/>
            <a:ext cx="6131000" cy="4387751"/>
          </a:xfrm>
          <a:prstGeom prst="rect">
            <a:avLst/>
          </a:prstGeom>
          <a:noFill/>
          <a:ln>
            <a:noFill/>
          </a:ln>
        </p:spPr>
      </p:pic>
      <p:sp>
        <p:nvSpPr>
          <p:cNvPr id="603" name="Google Shape;603;p90"/>
          <p:cNvSpPr txBox="1"/>
          <p:nvPr/>
        </p:nvSpPr>
        <p:spPr>
          <a:xfrm>
            <a:off x="471750" y="145188"/>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Volledig model</a:t>
            </a:r>
            <a:endParaRPr b="1" i="0" sz="2200" u="none" cap="none" strike="noStrike">
              <a:solidFill>
                <a:srgbClr val="000000"/>
              </a:solidFill>
              <a:latin typeface="Arial"/>
              <a:ea typeface="Arial"/>
              <a:cs typeface="Arial"/>
              <a:sym typeface="Arial"/>
            </a:endParaRPr>
          </a:p>
        </p:txBody>
      </p:sp>
      <p:sp>
        <p:nvSpPr>
          <p:cNvPr id="604" name="Google Shape;604;p90"/>
          <p:cNvSpPr txBox="1"/>
          <p:nvPr/>
        </p:nvSpPr>
        <p:spPr>
          <a:xfrm>
            <a:off x="529995" y="800650"/>
            <a:ext cx="175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300"/>
              <a:buFont typeface="Arial"/>
              <a:buNone/>
            </a:pPr>
            <a:r>
              <a:t/>
            </a:r>
            <a:endParaRPr sz="1300">
              <a:latin typeface="Calibri"/>
              <a:ea typeface="Calibri"/>
              <a:cs typeface="Calibri"/>
              <a:sym typeface="Calibri"/>
            </a:endParaRPr>
          </a:p>
        </p:txBody>
      </p:sp>
      <p:sp>
        <p:nvSpPr>
          <p:cNvPr id="605" name="Google Shape;605;p90"/>
          <p:cNvSpPr/>
          <p:nvPr/>
        </p:nvSpPr>
        <p:spPr>
          <a:xfrm>
            <a:off x="2320825" y="1581238"/>
            <a:ext cx="9990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0"/>
          <p:cNvSpPr/>
          <p:nvPr/>
        </p:nvSpPr>
        <p:spPr>
          <a:xfrm>
            <a:off x="2507550" y="695675"/>
            <a:ext cx="1071000" cy="8856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0"/>
          <p:cNvSpPr/>
          <p:nvPr/>
        </p:nvSpPr>
        <p:spPr>
          <a:xfrm>
            <a:off x="3626400" y="695675"/>
            <a:ext cx="865800" cy="2217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0"/>
          <p:cNvSpPr/>
          <p:nvPr/>
        </p:nvSpPr>
        <p:spPr>
          <a:xfrm>
            <a:off x="4538025" y="1602575"/>
            <a:ext cx="9399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0"/>
          <p:cNvSpPr txBox="1"/>
          <p:nvPr/>
        </p:nvSpPr>
        <p:spPr>
          <a:xfrm>
            <a:off x="2701200" y="4662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Deelname</a:t>
            </a:r>
            <a:endParaRPr b="1" sz="700">
              <a:solidFill>
                <a:srgbClr val="3C78D8"/>
              </a:solidFill>
              <a:latin typeface="Proxima Nova"/>
              <a:ea typeface="Proxima Nova"/>
              <a:cs typeface="Proxima Nova"/>
              <a:sym typeface="Proxima Nova"/>
            </a:endParaRPr>
          </a:p>
        </p:txBody>
      </p:sp>
      <p:sp>
        <p:nvSpPr>
          <p:cNvPr id="610" name="Google Shape;610;p90"/>
          <p:cNvSpPr txBox="1"/>
          <p:nvPr/>
        </p:nvSpPr>
        <p:spPr>
          <a:xfrm>
            <a:off x="1687250" y="14727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Participant</a:t>
            </a:r>
            <a:endParaRPr b="1" sz="700">
              <a:solidFill>
                <a:srgbClr val="3C78D8"/>
              </a:solidFill>
              <a:latin typeface="Proxima Nova"/>
              <a:ea typeface="Proxima Nova"/>
              <a:cs typeface="Proxima Nova"/>
              <a:sym typeface="Proxima Nova"/>
            </a:endParaRPr>
          </a:p>
        </p:txBody>
      </p:sp>
      <p:sp>
        <p:nvSpPr>
          <p:cNvPr id="611" name="Google Shape;611;p90"/>
          <p:cNvSpPr txBox="1"/>
          <p:nvPr/>
        </p:nvSpPr>
        <p:spPr>
          <a:xfrm>
            <a:off x="3682550" y="4662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Activiteit</a:t>
            </a:r>
            <a:endParaRPr b="1" sz="700">
              <a:solidFill>
                <a:srgbClr val="3C78D8"/>
              </a:solidFill>
              <a:latin typeface="Proxima Nova"/>
              <a:ea typeface="Proxima Nova"/>
              <a:cs typeface="Proxima Nova"/>
              <a:sym typeface="Proxima Nova"/>
            </a:endParaRPr>
          </a:p>
        </p:txBody>
      </p:sp>
      <p:sp>
        <p:nvSpPr>
          <p:cNvPr id="612" name="Google Shape;612;p90"/>
          <p:cNvSpPr txBox="1"/>
          <p:nvPr/>
        </p:nvSpPr>
        <p:spPr>
          <a:xfrm>
            <a:off x="4888975" y="1222675"/>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Aanbieder</a:t>
            </a:r>
            <a:endParaRPr b="1" sz="700">
              <a:solidFill>
                <a:srgbClr val="3C78D8"/>
              </a:solidFill>
              <a:latin typeface="Proxima Nova"/>
              <a:ea typeface="Proxima Nova"/>
              <a:cs typeface="Proxima Nova"/>
              <a:sym typeface="Proxima Nova"/>
            </a:endParaRPr>
          </a:p>
        </p:txBody>
      </p:sp>
      <p:sp>
        <p:nvSpPr>
          <p:cNvPr id="613" name="Google Shape;613;p90"/>
          <p:cNvSpPr/>
          <p:nvPr/>
        </p:nvSpPr>
        <p:spPr>
          <a:xfrm>
            <a:off x="2156750" y="2106225"/>
            <a:ext cx="1128900" cy="15312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0"/>
          <p:cNvSpPr txBox="1"/>
          <p:nvPr/>
        </p:nvSpPr>
        <p:spPr>
          <a:xfrm>
            <a:off x="1328500" y="2106225"/>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Participantprofiel</a:t>
            </a:r>
            <a:endParaRPr b="1" sz="700">
              <a:solidFill>
                <a:srgbClr val="3C78D8"/>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Naar de mural!</a:t>
            </a:r>
            <a:endParaRPr b="0" i="0" sz="3000" u="none" cap="none" strike="noStrike">
              <a:solidFill>
                <a:srgbClr val="000000"/>
              </a:solidFill>
              <a:latin typeface="Arial"/>
              <a:ea typeface="Arial"/>
              <a:cs typeface="Arial"/>
              <a:sym typeface="Arial"/>
            </a:endParaRPr>
          </a:p>
        </p:txBody>
      </p:sp>
      <p:pic>
        <p:nvPicPr>
          <p:cNvPr id="620" name="Google Shape;620;p91">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621" name="Google Shape;621;p91"/>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5"/>
              </a:rPr>
              <a:t>MURAL</a:t>
            </a:r>
            <a:r>
              <a:rPr b="0" i="0" lang="en" sz="1400" u="sng" cap="none" strike="noStrike">
                <a:solidFill>
                  <a:schemeClr val="hlink"/>
                </a:solidFill>
                <a:latin typeface="Proxima Nova"/>
                <a:ea typeface="Proxima Nova"/>
                <a:cs typeface="Proxima Nova"/>
                <a:sym typeface="Proxima Nova"/>
                <a:hlinkClick r:id="rId6"/>
              </a:rPr>
              <a:t>-LINK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92"/>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92"/>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92"/>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Objectdiagrammen</a:t>
            </a:r>
            <a:endParaRPr b="1" i="0" sz="3200" u="none" cap="none" strike="noStrike">
              <a:solidFill>
                <a:srgbClr val="000000"/>
              </a:solidFill>
              <a:latin typeface="Arial"/>
              <a:ea typeface="Arial"/>
              <a:cs typeface="Arial"/>
              <a:sym typeface="Arial"/>
            </a:endParaRPr>
          </a:p>
        </p:txBody>
      </p:sp>
      <p:pic>
        <p:nvPicPr>
          <p:cNvPr id="629" name="Google Shape;629;p92"/>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I: herneming cinemabezoek</a:t>
            </a:r>
            <a:endParaRPr b="0" i="0" sz="3000" u="none" cap="none" strike="noStrike">
              <a:solidFill>
                <a:srgbClr val="000000"/>
              </a:solidFill>
              <a:latin typeface="Arial"/>
              <a:ea typeface="Arial"/>
              <a:cs typeface="Arial"/>
              <a:sym typeface="Arial"/>
            </a:endParaRPr>
          </a:p>
        </p:txBody>
      </p:sp>
      <p:sp>
        <p:nvSpPr>
          <p:cNvPr id="635" name="Google Shape;635;p93"/>
          <p:cNvSpPr txBox="1"/>
          <p:nvPr/>
        </p:nvSpPr>
        <p:spPr>
          <a:xfrm>
            <a:off x="704850" y="1208325"/>
            <a:ext cx="7886700" cy="792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700"/>
          </a:p>
          <a:p>
            <a:pPr indent="0" lvl="0" marL="457200" rtl="0" algn="l">
              <a:lnSpc>
                <a:spcPct val="150000"/>
              </a:lnSpc>
              <a:spcBef>
                <a:spcPts val="0"/>
              </a:spcBef>
              <a:spcAft>
                <a:spcPts val="0"/>
              </a:spcAft>
              <a:buNone/>
            </a:pPr>
            <a:r>
              <a:t/>
            </a:r>
            <a:endParaRPr/>
          </a:p>
        </p:txBody>
      </p:sp>
      <p:pic>
        <p:nvPicPr>
          <p:cNvPr id="636" name="Google Shape;636;p93"/>
          <p:cNvPicPr preferRelativeResize="0"/>
          <p:nvPr/>
        </p:nvPicPr>
        <p:blipFill rotWithShape="1">
          <a:blip r:embed="rId3">
            <a:alphaModFix/>
          </a:blip>
          <a:srcRect b="0" l="3271" r="3271" t="0"/>
          <a:stretch/>
        </p:blipFill>
        <p:spPr>
          <a:xfrm>
            <a:off x="1394377" y="1419225"/>
            <a:ext cx="6355249" cy="3281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Naar de mural!</a:t>
            </a:r>
            <a:endParaRPr b="0" i="0" sz="3000" u="none" cap="none" strike="noStrike">
              <a:solidFill>
                <a:srgbClr val="000000"/>
              </a:solidFill>
              <a:latin typeface="Arial"/>
              <a:ea typeface="Arial"/>
              <a:cs typeface="Arial"/>
              <a:sym typeface="Arial"/>
            </a:endParaRPr>
          </a:p>
        </p:txBody>
      </p:sp>
      <p:pic>
        <p:nvPicPr>
          <p:cNvPr id="642" name="Google Shape;642;p94">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643" name="Google Shape;643;p94"/>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5"/>
              </a:rPr>
              <a:t>MURAL</a:t>
            </a:r>
            <a:r>
              <a:rPr b="0" i="0" lang="en" sz="1400" u="sng" cap="none" strike="noStrike">
                <a:solidFill>
                  <a:schemeClr val="hlink"/>
                </a:solidFill>
                <a:latin typeface="Proxima Nova"/>
                <a:ea typeface="Proxima Nova"/>
                <a:cs typeface="Proxima Nova"/>
                <a:sym typeface="Proxima Nova"/>
                <a:hlinkClick r:id="rId6"/>
              </a:rPr>
              <a:t>-LINK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II: cultuurreis</a:t>
            </a:r>
            <a:endParaRPr b="0" i="0" sz="3000" u="none" cap="none" strike="noStrike">
              <a:solidFill>
                <a:srgbClr val="000000"/>
              </a:solidFill>
              <a:latin typeface="Arial"/>
              <a:ea typeface="Arial"/>
              <a:cs typeface="Arial"/>
              <a:sym typeface="Arial"/>
            </a:endParaRPr>
          </a:p>
        </p:txBody>
      </p:sp>
      <p:sp>
        <p:nvSpPr>
          <p:cNvPr id="649" name="Google Shape;649;p95"/>
          <p:cNvSpPr txBox="1"/>
          <p:nvPr/>
        </p:nvSpPr>
        <p:spPr>
          <a:xfrm>
            <a:off x="628650" y="1012150"/>
            <a:ext cx="7886700" cy="130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t>De minister voor cultuur doet een dienstreis naar Catalonië en wil weten welke Catalaanse cultuurhuizen wel eens samenwerken met Vlaamse cultuuractoren en -producenten en of er tijdens zijn bezoek toevallig ook Vlaamse cultuuractoren een activiteit hebben in Catalonië.</a:t>
            </a:r>
            <a:endParaRPr sz="1300"/>
          </a:p>
          <a:p>
            <a:pPr indent="0" lvl="0" marL="457200" rtl="0" algn="l">
              <a:lnSpc>
                <a:spcPct val="150000"/>
              </a:lnSpc>
              <a:spcBef>
                <a:spcPts val="0"/>
              </a:spcBef>
              <a:spcAft>
                <a:spcPts val="0"/>
              </a:spcAft>
              <a:buNone/>
            </a:pPr>
            <a:r>
              <a:t/>
            </a:r>
            <a:endParaRPr/>
          </a:p>
        </p:txBody>
      </p:sp>
      <p:pic>
        <p:nvPicPr>
          <p:cNvPr id="650" name="Google Shape;650;p95"/>
          <p:cNvPicPr preferRelativeResize="0"/>
          <p:nvPr/>
        </p:nvPicPr>
        <p:blipFill>
          <a:blip r:embed="rId3">
            <a:alphaModFix/>
          </a:blip>
          <a:stretch>
            <a:fillRect/>
          </a:stretch>
        </p:blipFill>
        <p:spPr>
          <a:xfrm>
            <a:off x="1114063" y="2259000"/>
            <a:ext cx="6915868" cy="2526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Praktische afspraken</a:t>
            </a:r>
            <a:endParaRPr/>
          </a:p>
        </p:txBody>
      </p:sp>
      <p:sp>
        <p:nvSpPr>
          <p:cNvPr id="367" name="Google Shape;367;p69"/>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368" name="Google Shape;368;p69"/>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9"/>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9"/>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9"/>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373636"/>
                </a:solidFill>
              </a:rPr>
              <a:t>Geluid van het publiek is standaard </a:t>
            </a:r>
            <a:r>
              <a:rPr b="1" lang="en" sz="1600">
                <a:solidFill>
                  <a:srgbClr val="373636"/>
                </a:solidFill>
              </a:rPr>
              <a:t>gedempt</a:t>
            </a:r>
            <a:r>
              <a:rPr lang="en" sz="1600">
                <a:solidFill>
                  <a:srgbClr val="373636"/>
                </a:solidFill>
              </a:rPr>
              <a:t>.</a:t>
            </a:r>
            <a:endParaRPr/>
          </a:p>
        </p:txBody>
      </p:sp>
      <p:sp>
        <p:nvSpPr>
          <p:cNvPr id="372" name="Google Shape;372;p69"/>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rPr>
              <a:t>Vragen, opmerkingen en voorstellen kunnen via de chatfunctie meegedeeld worden. Interactie wordt aangemoedigd!</a:t>
            </a:r>
            <a:endParaRPr sz="1600">
              <a:solidFill>
                <a:srgbClr val="FFFFFF"/>
              </a:solidFill>
            </a:endParaRPr>
          </a:p>
        </p:txBody>
      </p:sp>
      <p:sp>
        <p:nvSpPr>
          <p:cNvPr id="373" name="Google Shape;373;p69"/>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FFFFFF"/>
                </a:solidFill>
              </a:rPr>
              <a:t>Gebruik het </a:t>
            </a:r>
            <a:r>
              <a:rPr b="1" lang="en" sz="1600">
                <a:solidFill>
                  <a:srgbClr val="FFFFFF"/>
                </a:solidFill>
              </a:rPr>
              <a:t>handje</a:t>
            </a:r>
            <a:r>
              <a:rPr lang="en" sz="1600">
                <a:solidFill>
                  <a:srgbClr val="FFFFFF"/>
                </a:solidFill>
              </a:rPr>
              <a:t> als je iets wilt zeggen. Interactie wordt aangemoedigd!</a:t>
            </a:r>
            <a:endParaRPr sz="1600">
              <a:solidFill>
                <a:srgbClr val="FFFFFF"/>
              </a:solidFill>
            </a:endParaRPr>
          </a:p>
        </p:txBody>
      </p:sp>
      <p:sp>
        <p:nvSpPr>
          <p:cNvPr id="374" name="Google Shape;374;p69"/>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600">
                <a:solidFill>
                  <a:srgbClr val="373636"/>
                </a:solidFill>
              </a:rPr>
              <a:t>Ja/nee vragen</a:t>
            </a:r>
            <a:r>
              <a:rPr lang="en" sz="1600">
                <a:solidFill>
                  <a:srgbClr val="373636"/>
                </a:solidFill>
              </a:rPr>
              <a:t> kunnen beantwoord worden via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Akkoord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Niet akkoord =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Onverschillig = 0</a:t>
            </a:r>
            <a:endParaRPr sz="1600">
              <a:solidFill>
                <a:srgbClr val="373636"/>
              </a:solidFill>
            </a:endParaRPr>
          </a:p>
        </p:txBody>
      </p:sp>
      <p:sp>
        <p:nvSpPr>
          <p:cNvPr descr="Help Question&#10;" id="375" name="Google Shape;375;p69"/>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376" name="Google Shape;376;p69"/>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77" name="Google Shape;377;p69"/>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378" name="Google Shape;378;p69"/>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379" name="Google Shape;379;p69"/>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69"/>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Naar de mural!</a:t>
            </a:r>
            <a:endParaRPr b="0" i="0" sz="3000" u="none" cap="none" strike="noStrike">
              <a:solidFill>
                <a:srgbClr val="000000"/>
              </a:solidFill>
              <a:latin typeface="Arial"/>
              <a:ea typeface="Arial"/>
              <a:cs typeface="Arial"/>
              <a:sym typeface="Arial"/>
            </a:endParaRPr>
          </a:p>
        </p:txBody>
      </p:sp>
      <p:pic>
        <p:nvPicPr>
          <p:cNvPr id="656" name="Google Shape;656;p96">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657" name="Google Shape;657;p96"/>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5"/>
              </a:rPr>
              <a:t>MURAL</a:t>
            </a:r>
            <a:r>
              <a:rPr b="0" i="0" lang="en" sz="1400" u="sng" cap="none" strike="noStrike">
                <a:solidFill>
                  <a:schemeClr val="hlink"/>
                </a:solidFill>
                <a:latin typeface="Proxima Nova"/>
                <a:ea typeface="Proxima Nova"/>
                <a:cs typeface="Proxima Nova"/>
                <a:sym typeface="Proxima Nova"/>
                <a:hlinkClick r:id="rId6"/>
              </a:rPr>
              <a:t>-LINK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7"/>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97"/>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97"/>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lang="en" sz="3700"/>
              <a:t>Q&amp;A</a:t>
            </a:r>
            <a:endParaRPr b="1" sz="3700"/>
          </a:p>
        </p:txBody>
      </p:sp>
      <p:pic>
        <p:nvPicPr>
          <p:cNvPr id="665" name="Google Shape;665;p97"/>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98"/>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671" name="Google Shape;671;p98"/>
          <p:cNvSpPr txBox="1"/>
          <p:nvPr/>
        </p:nvSpPr>
        <p:spPr>
          <a:xfrm>
            <a:off x="1172900" y="680900"/>
            <a:ext cx="21540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Waarom doen we…?</a:t>
            </a:r>
            <a:endParaRPr b="0" i="0" sz="100" u="none" cap="none" strike="noStrike">
              <a:solidFill>
                <a:srgbClr val="000000"/>
              </a:solidFill>
              <a:latin typeface="Arial"/>
              <a:ea typeface="Arial"/>
              <a:cs typeface="Arial"/>
              <a:sym typeface="Arial"/>
            </a:endParaRPr>
          </a:p>
        </p:txBody>
      </p:sp>
      <p:sp>
        <p:nvSpPr>
          <p:cNvPr id="672" name="Google Shape;672;p98"/>
          <p:cNvSpPr txBox="1"/>
          <p:nvPr/>
        </p:nvSpPr>
        <p:spPr>
          <a:xfrm>
            <a:off x="5628525" y="1047500"/>
            <a:ext cx="34005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Moeten we niet … toevoegen?</a:t>
            </a:r>
            <a:endParaRPr b="0" i="0" sz="100" u="none" cap="none" strike="noStrike">
              <a:solidFill>
                <a:srgbClr val="000000"/>
              </a:solidFill>
              <a:latin typeface="Arial"/>
              <a:ea typeface="Arial"/>
              <a:cs typeface="Arial"/>
              <a:sym typeface="Arial"/>
            </a:endParaRPr>
          </a:p>
        </p:txBody>
      </p:sp>
      <p:sp>
        <p:nvSpPr>
          <p:cNvPr id="673" name="Google Shape;673;p98"/>
          <p:cNvSpPr txBox="1"/>
          <p:nvPr/>
        </p:nvSpPr>
        <p:spPr>
          <a:xfrm>
            <a:off x="628650" y="2131150"/>
            <a:ext cx="34005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Kunnen we niet beter …?</a:t>
            </a:r>
            <a:endParaRPr b="0" i="0" sz="100" u="none" cap="none" strike="noStrike">
              <a:solidFill>
                <a:srgbClr val="000000"/>
              </a:solidFill>
              <a:latin typeface="Arial"/>
              <a:ea typeface="Arial"/>
              <a:cs typeface="Arial"/>
              <a:sym typeface="Arial"/>
            </a:endParaRPr>
          </a:p>
        </p:txBody>
      </p:sp>
      <p:sp>
        <p:nvSpPr>
          <p:cNvPr id="674" name="Google Shape;674;p98"/>
          <p:cNvSpPr txBox="1"/>
          <p:nvPr/>
        </p:nvSpPr>
        <p:spPr>
          <a:xfrm>
            <a:off x="5783925" y="2708625"/>
            <a:ext cx="34005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Hoe zit het met …?</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9"/>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Volgende werkgroep</a:t>
            </a:r>
            <a:endParaRPr b="1" i="0" sz="2200" u="none" cap="none" strike="noStrike">
              <a:solidFill>
                <a:srgbClr val="000000"/>
              </a:solidFill>
              <a:latin typeface="Arial"/>
              <a:ea typeface="Arial"/>
              <a:cs typeface="Arial"/>
              <a:sym typeface="Arial"/>
            </a:endParaRPr>
          </a:p>
        </p:txBody>
      </p:sp>
      <p:sp>
        <p:nvSpPr>
          <p:cNvPr id="680" name="Google Shape;680;p99"/>
          <p:cNvSpPr txBox="1"/>
          <p:nvPr/>
        </p:nvSpPr>
        <p:spPr>
          <a:xfrm>
            <a:off x="628650" y="1189175"/>
            <a:ext cx="8019600" cy="1854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Arial"/>
              <a:buChar char="●"/>
            </a:pPr>
            <a:r>
              <a:rPr lang="en"/>
              <a:t>Feedback op p</a:t>
            </a:r>
            <a:r>
              <a:rPr lang="en"/>
              <a:t>ublicatie applicatieprofiel &amp; vocabularium</a:t>
            </a:r>
            <a:endParaRPr/>
          </a:p>
          <a:p>
            <a:pPr indent="0" lvl="0" marL="0" marR="0" rtl="0" algn="l">
              <a:lnSpc>
                <a:spcPct val="115000"/>
              </a:lnSpc>
              <a:spcBef>
                <a:spcPts val="0"/>
              </a:spcBef>
              <a:spcAft>
                <a:spcPts val="0"/>
              </a:spcAft>
              <a:buNone/>
            </a:pPr>
            <a:r>
              <a:t/>
            </a:r>
            <a:endParaRPr/>
          </a:p>
          <a:p>
            <a:pPr indent="-317500" lvl="0" marL="457200" marR="0" rtl="0" algn="l">
              <a:lnSpc>
                <a:spcPct val="115000"/>
              </a:lnSpc>
              <a:spcBef>
                <a:spcPts val="0"/>
              </a:spcBef>
              <a:spcAft>
                <a:spcPts val="0"/>
              </a:spcAft>
              <a:buSzPts val="1400"/>
              <a:buChar char="●"/>
            </a:pPr>
            <a:r>
              <a:rPr lang="en"/>
              <a:t>Laatste iteratie model in werkgroep</a:t>
            </a:r>
            <a:endParaRPr/>
          </a:p>
          <a:p>
            <a:pPr indent="0" lvl="0" marL="0" marR="0" rtl="0" algn="l">
              <a:lnSpc>
                <a:spcPct val="115000"/>
              </a:lnSpc>
              <a:spcBef>
                <a:spcPts val="0"/>
              </a:spcBef>
              <a:spcAft>
                <a:spcPts val="0"/>
              </a:spcAft>
              <a:buNone/>
            </a:pPr>
            <a:r>
              <a:t/>
            </a:r>
            <a:endParaRPr/>
          </a:p>
          <a:p>
            <a:pPr indent="-317500" lvl="0" marL="457200" marR="0" rtl="0" algn="l">
              <a:lnSpc>
                <a:spcPct val="115000"/>
              </a:lnSpc>
              <a:spcBef>
                <a:spcPts val="0"/>
              </a:spcBef>
              <a:spcAft>
                <a:spcPts val="0"/>
              </a:spcAft>
              <a:buSzPts val="1400"/>
              <a:buChar char="●"/>
            </a:pPr>
            <a:r>
              <a:rPr lang="en"/>
              <a:t>Demo registreren GitHub issue</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0"/>
          <p:cNvSpPr/>
          <p:nvPr/>
        </p:nvSpPr>
        <p:spPr>
          <a:xfrm>
            <a:off x="565138" y="378486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86" name="Google Shape;686;p100"/>
          <p:cNvGrpSpPr/>
          <p:nvPr/>
        </p:nvGrpSpPr>
        <p:grpSpPr>
          <a:xfrm>
            <a:off x="641992" y="1367322"/>
            <a:ext cx="478299" cy="478299"/>
            <a:chOff x="4640263" y="1219200"/>
            <a:chExt cx="123825" cy="123825"/>
          </a:xfrm>
        </p:grpSpPr>
        <p:sp>
          <p:nvSpPr>
            <p:cNvPr id="687" name="Google Shape;687;p100"/>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8" name="Google Shape;688;p100"/>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9" name="Google Shape;689;p100"/>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0" name="Google Shape;690;p100"/>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1" name="Google Shape;691;p100"/>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692" name="Google Shape;692;p100"/>
          <p:cNvGrpSpPr/>
          <p:nvPr/>
        </p:nvGrpSpPr>
        <p:grpSpPr>
          <a:xfrm>
            <a:off x="630430" y="1988262"/>
            <a:ext cx="470610" cy="478327"/>
            <a:chOff x="6215424" y="4028218"/>
            <a:chExt cx="202814" cy="206140"/>
          </a:xfrm>
        </p:grpSpPr>
        <p:sp>
          <p:nvSpPr>
            <p:cNvPr id="693" name="Google Shape;693;p100"/>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4" name="Google Shape;694;p100"/>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5" name="Google Shape;695;p100"/>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6" name="Google Shape;696;p100"/>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97" name="Google Shape;697;p100"/>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698" name="Google Shape;698;p100"/>
          <p:cNvGrpSpPr/>
          <p:nvPr/>
        </p:nvGrpSpPr>
        <p:grpSpPr>
          <a:xfrm>
            <a:off x="646650" y="3272112"/>
            <a:ext cx="479163" cy="478593"/>
            <a:chOff x="4148138" y="53975"/>
            <a:chExt cx="1335088" cy="1333500"/>
          </a:xfrm>
        </p:grpSpPr>
        <p:sp>
          <p:nvSpPr>
            <p:cNvPr id="699" name="Google Shape;699;p100"/>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0" name="Google Shape;700;p100"/>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701" name="Google Shape;701;p100"/>
          <p:cNvGrpSpPr/>
          <p:nvPr/>
        </p:nvGrpSpPr>
        <p:grpSpPr>
          <a:xfrm>
            <a:off x="636286" y="2653998"/>
            <a:ext cx="471655" cy="471655"/>
            <a:chOff x="4287838" y="1854201"/>
            <a:chExt cx="149225" cy="149225"/>
          </a:xfrm>
        </p:grpSpPr>
        <p:sp>
          <p:nvSpPr>
            <p:cNvPr id="702" name="Google Shape;702;p100"/>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703" name="Google Shape;703;p100"/>
            <p:cNvCxnSpPr/>
            <p:nvPr/>
          </p:nvCxnSpPr>
          <p:spPr>
            <a:xfrm>
              <a:off x="4375150" y="1884363"/>
              <a:ext cx="0" cy="0"/>
            </a:xfrm>
            <a:prstGeom prst="straightConnector1">
              <a:avLst/>
            </a:prstGeom>
            <a:noFill/>
            <a:ln>
              <a:noFill/>
            </a:ln>
          </p:spPr>
        </p:cxnSp>
        <p:cxnSp>
          <p:nvCxnSpPr>
            <p:cNvPr id="704" name="Google Shape;704;p100"/>
            <p:cNvCxnSpPr/>
            <p:nvPr/>
          </p:nvCxnSpPr>
          <p:spPr>
            <a:xfrm>
              <a:off x="4375150" y="1884363"/>
              <a:ext cx="0" cy="0"/>
            </a:xfrm>
            <a:prstGeom prst="straightConnector1">
              <a:avLst/>
            </a:prstGeom>
            <a:noFill/>
            <a:ln>
              <a:noFill/>
            </a:ln>
          </p:spPr>
        </p:cxnSp>
        <p:sp>
          <p:nvSpPr>
            <p:cNvPr id="705" name="Google Shape;705;p100"/>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706" name="Google Shape;706;p100"/>
          <p:cNvSpPr txBox="1"/>
          <p:nvPr/>
        </p:nvSpPr>
        <p:spPr>
          <a:xfrm>
            <a:off x="1267626" y="143890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Verwerken van alle input uit de</a:t>
            </a:r>
            <a:r>
              <a:rPr lang="en" sz="1600"/>
              <a:t> thematische </a:t>
            </a:r>
            <a:r>
              <a:rPr b="0" i="0" lang="en" sz="1600" u="none" cap="none" strike="noStrike">
                <a:solidFill>
                  <a:srgbClr val="000000"/>
                </a:solidFill>
                <a:latin typeface="Arial"/>
                <a:ea typeface="Arial"/>
                <a:cs typeface="Arial"/>
                <a:sym typeface="Arial"/>
              </a:rPr>
              <a:t>werkgroep</a:t>
            </a:r>
            <a:endParaRPr/>
          </a:p>
        </p:txBody>
      </p:sp>
      <p:sp>
        <p:nvSpPr>
          <p:cNvPr id="707" name="Google Shape;707;p100"/>
          <p:cNvSpPr txBox="1"/>
          <p:nvPr/>
        </p:nvSpPr>
        <p:spPr>
          <a:xfrm>
            <a:off x="1267622" y="195974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Rondsturen van een</a:t>
            </a:r>
            <a:r>
              <a:rPr lang="en" sz="1600"/>
              <a:t> verslag v</a:t>
            </a:r>
            <a:r>
              <a:rPr b="0" i="0" lang="en" sz="1600" u="none" cap="none" strike="noStrike">
                <a:solidFill>
                  <a:srgbClr val="000000"/>
                </a:solidFill>
                <a:latin typeface="Arial"/>
                <a:ea typeface="Arial"/>
                <a:cs typeface="Arial"/>
                <a:sym typeface="Arial"/>
              </a:rPr>
              <a:t>an deze werkgroep. Feedback is zeker welkom</a:t>
            </a:r>
            <a:endParaRPr/>
          </a:p>
        </p:txBody>
      </p:sp>
      <p:sp>
        <p:nvSpPr>
          <p:cNvPr id="708" name="Google Shape;708;p100"/>
          <p:cNvSpPr txBox="1"/>
          <p:nvPr/>
        </p:nvSpPr>
        <p:spPr>
          <a:xfrm>
            <a:off x="1267574" y="272047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Feedback capteren via GitHub!</a:t>
            </a:r>
            <a:endParaRPr/>
          </a:p>
        </p:txBody>
      </p:sp>
      <p:sp>
        <p:nvSpPr>
          <p:cNvPr id="709" name="Google Shape;709;p100"/>
          <p:cNvSpPr txBox="1"/>
          <p:nvPr/>
        </p:nvSpPr>
        <p:spPr>
          <a:xfrm>
            <a:off x="1267624" y="3239549"/>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600"/>
              <a:t>Itereren op deze versie van het </a:t>
            </a:r>
            <a:r>
              <a:rPr b="0" i="0" lang="en" sz="1600" u="none" cap="none" strike="noStrike">
                <a:solidFill>
                  <a:srgbClr val="000000"/>
                </a:solidFill>
                <a:latin typeface="Arial"/>
                <a:ea typeface="Arial"/>
                <a:cs typeface="Arial"/>
                <a:sym typeface="Arial"/>
              </a:rPr>
              <a:t>semantisch model a.d.h.v. deze gecapteerde feedback</a:t>
            </a:r>
            <a:endParaRPr/>
          </a:p>
        </p:txBody>
      </p:sp>
      <p:sp>
        <p:nvSpPr>
          <p:cNvPr id="710" name="Google Shape;710;p10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Volgende</a:t>
            </a:r>
            <a:r>
              <a:rPr b="1" i="0" lang="en" sz="3200" u="none" cap="none" strike="noStrike">
                <a:solidFill>
                  <a:srgbClr val="000000"/>
                </a:solidFill>
                <a:latin typeface="Arial"/>
                <a:ea typeface="Arial"/>
                <a:cs typeface="Arial"/>
                <a:sym typeface="Arial"/>
              </a:rPr>
              <a:t> stappen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1"/>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01"/>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717" name="Google Shape;717;p101"/>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dk1"/>
                </a:solidFill>
                <a:latin typeface="Arial"/>
                <a:ea typeface="Arial"/>
                <a:cs typeface="Arial"/>
                <a:sym typeface="Arial"/>
              </a:rPr>
              <a:t>Feedback kan gegeven worden via mail naar onderstaande contacten:</a:t>
            </a:r>
            <a:endParaRPr sz="1300"/>
          </a:p>
          <a:p>
            <a:pPr indent="-279400" lvl="0" marL="285750" marR="0" rtl="0" algn="l">
              <a:lnSpc>
                <a:spcPct val="100000"/>
              </a:lnSpc>
              <a:spcBef>
                <a:spcPts val="0"/>
              </a:spcBef>
              <a:spcAft>
                <a:spcPts val="0"/>
              </a:spcAft>
              <a:buClr>
                <a:schemeClr val="dk1"/>
              </a:buClr>
              <a:buSzPts val="1300"/>
              <a:buFont typeface="Arial"/>
              <a:buChar char="•"/>
            </a:pPr>
            <a:r>
              <a:rPr lang="en" sz="1300" u="sng">
                <a:solidFill>
                  <a:schemeClr val="hlink"/>
                </a:solidFill>
                <a:hlinkClick r:id="rId3"/>
              </a:rPr>
              <a:t>laurens.vercauteren@vlaanderen.be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4"/>
              </a:rPr>
              <a:t>jitse.decock@vlaanderen.be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5"/>
              </a:rPr>
              <a:t>eva.derore@vlaanderen.be</a:t>
            </a:r>
            <a:r>
              <a:rPr lang="en" sz="1300">
                <a:solidFill>
                  <a:schemeClr val="dk1"/>
                </a:solidFill>
              </a:rPr>
              <a:t> </a:t>
            </a:r>
            <a:endParaRPr b="0" i="0" sz="1500" u="none" cap="none" strike="noStrike">
              <a:solidFill>
                <a:schemeClr val="dk1"/>
              </a:solidFill>
              <a:latin typeface="Arial"/>
              <a:ea typeface="Arial"/>
              <a:cs typeface="Arial"/>
              <a:sym typeface="Arial"/>
            </a:endParaRPr>
          </a:p>
        </p:txBody>
      </p:sp>
      <p:sp>
        <p:nvSpPr>
          <p:cNvPr id="718" name="Google Shape;718;p101"/>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9" name="Google Shape;719;p101"/>
          <p:cNvPicPr preferRelativeResize="0"/>
          <p:nvPr/>
        </p:nvPicPr>
        <p:blipFill rotWithShape="1">
          <a:blip r:embed="rId6">
            <a:alphaModFix/>
          </a:blip>
          <a:srcRect b="0" l="0" r="0" t="0"/>
          <a:stretch/>
        </p:blipFill>
        <p:spPr>
          <a:xfrm>
            <a:off x="6044652" y="1522121"/>
            <a:ext cx="1577413" cy="548455"/>
          </a:xfrm>
          <a:prstGeom prst="rect">
            <a:avLst/>
          </a:prstGeom>
          <a:noFill/>
          <a:ln>
            <a:noFill/>
          </a:ln>
        </p:spPr>
      </p:pic>
      <p:sp>
        <p:nvSpPr>
          <p:cNvPr id="720" name="Google Shape;720;p101"/>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Feedback kan gegeven worden via GitHub op onderstaande </a:t>
            </a:r>
            <a:r>
              <a:rPr b="0" i="0" lang="en" sz="1500" u="none" cap="none" strike="noStrike">
                <a:solidFill>
                  <a:schemeClr val="lt1"/>
                </a:solidFill>
                <a:latin typeface="Arial"/>
                <a:ea typeface="Arial"/>
                <a:cs typeface="Arial"/>
                <a:sym typeface="Arial"/>
              </a:rPr>
              <a:t>link</a:t>
            </a:r>
            <a:r>
              <a:rPr b="0" i="0" lang="en" sz="1500" u="none" cap="none" strike="noStrike">
                <a:solidFill>
                  <a:schemeClr val="lt1"/>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lang="en" sz="1500" u="sng">
                <a:solidFill>
                  <a:schemeClr val="hlink"/>
                </a:solidFill>
                <a:hlinkClick r:id="rId7"/>
              </a:rPr>
              <a:t>https://github.com/Informatievlaanderen/OSLOthema-DoelgerichtDigitaalTransformeren/issues</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p:txBody>
      </p:sp>
      <p:sp>
        <p:nvSpPr>
          <p:cNvPr id="721" name="Google Shape;721;p10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Feedback</a:t>
            </a:r>
            <a:endParaRPr/>
          </a:p>
        </p:txBody>
      </p:sp>
      <p:sp>
        <p:nvSpPr>
          <p:cNvPr id="722" name="Google Shape;722;p101"/>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02"/>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28" name="Google Shape;728;p10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Roadmap </a:t>
            </a:r>
            <a:r>
              <a:rPr b="1" i="0" lang="en" sz="3200" u="none" cap="none" strike="noStrike">
                <a:solidFill>
                  <a:srgbClr val="000000"/>
                </a:solidFill>
                <a:latin typeface="Arial"/>
                <a:ea typeface="Arial"/>
                <a:cs typeface="Arial"/>
                <a:sym typeface="Arial"/>
              </a:rPr>
              <a:t>OSLO traj</a:t>
            </a:r>
            <a:r>
              <a:rPr b="1" i="0" lang="en" sz="3200" u="none" cap="none" strike="noStrike">
                <a:solidFill>
                  <a:srgbClr val="000000"/>
                </a:solidFill>
                <a:latin typeface="Arial"/>
                <a:ea typeface="Arial"/>
                <a:cs typeface="Arial"/>
                <a:sym typeface="Arial"/>
              </a:rPr>
              <a:t>ect Doelgericht Di</a:t>
            </a:r>
            <a:r>
              <a:rPr b="1" lang="en" sz="3200"/>
              <a:t>gitaal Transformeren</a:t>
            </a:r>
            <a:endParaRPr/>
          </a:p>
        </p:txBody>
      </p:sp>
      <p:sp>
        <p:nvSpPr>
          <p:cNvPr id="729" name="Google Shape;729;p102"/>
          <p:cNvSpPr/>
          <p:nvPr/>
        </p:nvSpPr>
        <p:spPr>
          <a:xfrm rot="5400000">
            <a:off x="8483527" y="2499710"/>
            <a:ext cx="321600" cy="149700"/>
          </a:xfrm>
          <a:prstGeom prst="triangle">
            <a:avLst>
              <a:gd fmla="val 50000" name="adj"/>
            </a:avLst>
          </a:prstGeom>
          <a:solidFill>
            <a:srgbClr val="F0D70F"/>
          </a:solidFill>
          <a:ln>
            <a:noFill/>
          </a:ln>
        </p:spPr>
        <p:txBody>
          <a:bodyPr anchorCtr="0" anchor="t" bIns="25700" lIns="51400" spcFirstLastPara="1" rIns="51400" wrap="square" tIns="2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cxnSp>
        <p:nvCxnSpPr>
          <p:cNvPr id="730" name="Google Shape;730;p102"/>
          <p:cNvCxnSpPr/>
          <p:nvPr/>
        </p:nvCxnSpPr>
        <p:spPr>
          <a:xfrm>
            <a:off x="2686051" y="2663781"/>
            <a:ext cx="0" cy="547500"/>
          </a:xfrm>
          <a:prstGeom prst="straightConnector1">
            <a:avLst/>
          </a:prstGeom>
          <a:noFill/>
          <a:ln cap="sq" cmpd="sng" w="12700">
            <a:solidFill>
              <a:srgbClr val="6B6B6B"/>
            </a:solidFill>
            <a:prstDash val="solid"/>
            <a:round/>
            <a:headEnd len="sm" w="sm" type="none"/>
            <a:tailEnd len="med" w="med" type="diamond"/>
          </a:ln>
        </p:spPr>
      </p:cxnSp>
      <p:sp>
        <p:nvSpPr>
          <p:cNvPr id="731" name="Google Shape;731;p102"/>
          <p:cNvSpPr txBox="1"/>
          <p:nvPr/>
        </p:nvSpPr>
        <p:spPr>
          <a:xfrm>
            <a:off x="536175" y="2485200"/>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latin typeface="Calibri"/>
                <a:ea typeface="Calibri"/>
                <a:cs typeface="Calibri"/>
                <a:sym typeface="Calibri"/>
              </a:rPr>
              <a:t>November</a:t>
            </a:r>
            <a:endParaRPr b="1" i="0" sz="900" u="none" cap="none" strike="noStrike">
              <a:solidFill>
                <a:schemeClr val="lt1"/>
              </a:solidFill>
              <a:latin typeface="Calibri"/>
              <a:ea typeface="Calibri"/>
              <a:cs typeface="Calibri"/>
              <a:sym typeface="Calibri"/>
            </a:endParaRPr>
          </a:p>
        </p:txBody>
      </p:sp>
      <p:sp>
        <p:nvSpPr>
          <p:cNvPr id="732" name="Google Shape;732;p102"/>
          <p:cNvSpPr txBox="1"/>
          <p:nvPr/>
        </p:nvSpPr>
        <p:spPr>
          <a:xfrm>
            <a:off x="1900577" y="2487925"/>
            <a:ext cx="13644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December</a:t>
            </a:r>
            <a:endParaRPr b="0" i="0" sz="900" u="none" cap="none" strike="noStrike">
              <a:solidFill>
                <a:srgbClr val="000000"/>
              </a:solidFill>
              <a:latin typeface="Arial"/>
              <a:ea typeface="Arial"/>
              <a:cs typeface="Arial"/>
              <a:sym typeface="Arial"/>
            </a:endParaRPr>
          </a:p>
        </p:txBody>
      </p:sp>
      <p:sp>
        <p:nvSpPr>
          <p:cNvPr id="733" name="Google Shape;733;p102"/>
          <p:cNvSpPr txBox="1"/>
          <p:nvPr/>
        </p:nvSpPr>
        <p:spPr>
          <a:xfrm>
            <a:off x="3264975" y="2482500"/>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Januari</a:t>
            </a:r>
            <a:endParaRPr b="0" i="0" sz="900" u="none" cap="none" strike="noStrike">
              <a:solidFill>
                <a:srgbClr val="000000"/>
              </a:solidFill>
              <a:latin typeface="Arial"/>
              <a:ea typeface="Arial"/>
              <a:cs typeface="Arial"/>
              <a:sym typeface="Arial"/>
            </a:endParaRPr>
          </a:p>
        </p:txBody>
      </p:sp>
      <p:sp>
        <p:nvSpPr>
          <p:cNvPr id="734" name="Google Shape;734;p102"/>
          <p:cNvSpPr txBox="1"/>
          <p:nvPr/>
        </p:nvSpPr>
        <p:spPr>
          <a:xfrm>
            <a:off x="7369775" y="2487925"/>
            <a:ext cx="1263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April</a:t>
            </a:r>
            <a:endParaRPr b="1" i="0" sz="900" u="none" cap="none" strike="noStrike">
              <a:solidFill>
                <a:schemeClr val="dk1"/>
              </a:solidFill>
            </a:endParaRPr>
          </a:p>
        </p:txBody>
      </p:sp>
      <p:sp>
        <p:nvSpPr>
          <p:cNvPr id="735" name="Google Shape;735;p102"/>
          <p:cNvSpPr txBox="1"/>
          <p:nvPr/>
        </p:nvSpPr>
        <p:spPr>
          <a:xfrm>
            <a:off x="1154861" y="1784415"/>
            <a:ext cx="909900" cy="4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16</a:t>
            </a:r>
            <a:endParaRPr b="0" i="0" sz="123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Business</a:t>
            </a:r>
            <a:r>
              <a:rPr b="1" i="0" lang="en" sz="750" u="none" cap="none" strike="noStrike">
                <a:solidFill>
                  <a:schemeClr val="dk1"/>
                </a:solidFill>
                <a:latin typeface="Calibri"/>
                <a:ea typeface="Calibri"/>
                <a:cs typeface="Calibri"/>
                <a:sym typeface="Calibri"/>
              </a:rPr>
              <a:t> werkgroep</a:t>
            </a:r>
            <a:endParaRPr b="0" i="0" sz="750" u="none" cap="none" strike="noStrike">
              <a:solidFill>
                <a:schemeClr val="dk1"/>
              </a:solidFill>
              <a:latin typeface="Calibri"/>
              <a:ea typeface="Calibri"/>
              <a:cs typeface="Calibri"/>
              <a:sym typeface="Calibri"/>
            </a:endParaRPr>
          </a:p>
        </p:txBody>
      </p:sp>
      <p:sp>
        <p:nvSpPr>
          <p:cNvPr id="736" name="Google Shape;736;p102"/>
          <p:cNvSpPr txBox="1"/>
          <p:nvPr/>
        </p:nvSpPr>
        <p:spPr>
          <a:xfrm>
            <a:off x="4050396" y="2873468"/>
            <a:ext cx="865200" cy="337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8</a:t>
            </a:r>
            <a:endParaRPr b="0" i="0" sz="105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3</a:t>
            </a:r>
            <a:endParaRPr b="1" i="0" sz="1800" u="none" cap="none" strike="noStrike">
              <a:solidFill>
                <a:schemeClr val="dk1"/>
              </a:solidFill>
              <a:latin typeface="Calibri"/>
              <a:ea typeface="Calibri"/>
              <a:cs typeface="Calibri"/>
              <a:sym typeface="Calibri"/>
            </a:endParaRPr>
          </a:p>
        </p:txBody>
      </p:sp>
      <p:sp>
        <p:nvSpPr>
          <p:cNvPr id="737" name="Google Shape;737;p102"/>
          <p:cNvSpPr txBox="1"/>
          <p:nvPr/>
        </p:nvSpPr>
        <p:spPr>
          <a:xfrm>
            <a:off x="1710307" y="2793582"/>
            <a:ext cx="909900" cy="60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14</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1</a:t>
            </a:r>
            <a:endParaRPr b="0" i="0" sz="750" u="none" cap="none" strike="noStrike">
              <a:solidFill>
                <a:schemeClr val="dk1"/>
              </a:solidFill>
              <a:latin typeface="Calibri"/>
              <a:ea typeface="Calibri"/>
              <a:cs typeface="Calibri"/>
              <a:sym typeface="Calibri"/>
            </a:endParaRPr>
          </a:p>
        </p:txBody>
      </p:sp>
      <p:sp>
        <p:nvSpPr>
          <p:cNvPr id="738" name="Google Shape;738;p102"/>
          <p:cNvSpPr txBox="1"/>
          <p:nvPr/>
        </p:nvSpPr>
        <p:spPr>
          <a:xfrm>
            <a:off x="6459875" y="1875400"/>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08</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 4</a:t>
            </a:r>
            <a:endParaRPr b="1" i="0" sz="1050" u="none" cap="none" strike="noStrike">
              <a:solidFill>
                <a:srgbClr val="000000"/>
              </a:solidFill>
              <a:latin typeface="Arial"/>
              <a:ea typeface="Arial"/>
              <a:cs typeface="Arial"/>
              <a:sym typeface="Arial"/>
            </a:endParaRPr>
          </a:p>
        </p:txBody>
      </p:sp>
      <p:sp>
        <p:nvSpPr>
          <p:cNvPr id="739" name="Google Shape;739;p102"/>
          <p:cNvSpPr txBox="1"/>
          <p:nvPr/>
        </p:nvSpPr>
        <p:spPr>
          <a:xfrm>
            <a:off x="4635175" y="2482500"/>
            <a:ext cx="13644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Februari</a:t>
            </a:r>
            <a:endParaRPr b="0" i="0" sz="900" u="none" cap="none" strike="noStrike">
              <a:solidFill>
                <a:srgbClr val="000000"/>
              </a:solidFill>
              <a:latin typeface="Arial"/>
              <a:ea typeface="Arial"/>
              <a:cs typeface="Arial"/>
              <a:sym typeface="Arial"/>
            </a:endParaRPr>
          </a:p>
        </p:txBody>
      </p:sp>
      <p:cxnSp>
        <p:nvCxnSpPr>
          <p:cNvPr id="740" name="Google Shape;740;p102"/>
          <p:cNvCxnSpPr/>
          <p:nvPr/>
        </p:nvCxnSpPr>
        <p:spPr>
          <a:xfrm>
            <a:off x="1087291" y="1973793"/>
            <a:ext cx="0" cy="505200"/>
          </a:xfrm>
          <a:prstGeom prst="straightConnector1">
            <a:avLst/>
          </a:prstGeom>
          <a:noFill/>
          <a:ln cap="sq" cmpd="sng" w="12700">
            <a:solidFill>
              <a:srgbClr val="F0D70F"/>
            </a:solidFill>
            <a:prstDash val="solid"/>
            <a:round/>
            <a:headEnd len="med" w="med" type="diamond"/>
            <a:tailEnd len="sm" w="sm" type="none"/>
          </a:ln>
        </p:spPr>
      </p:cxnSp>
      <p:sp>
        <p:nvSpPr>
          <p:cNvPr id="741" name="Google Shape;741;p102"/>
          <p:cNvSpPr txBox="1"/>
          <p:nvPr/>
        </p:nvSpPr>
        <p:spPr>
          <a:xfrm>
            <a:off x="3706811" y="1763798"/>
            <a:ext cx="909900" cy="6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18</a:t>
            </a:r>
            <a:endParaRPr sz="1238">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2</a:t>
            </a:r>
            <a:endParaRPr b="0" i="0" sz="750" u="none" cap="none" strike="noStrike">
              <a:solidFill>
                <a:schemeClr val="dk1"/>
              </a:solidFill>
              <a:latin typeface="Calibri"/>
              <a:ea typeface="Calibri"/>
              <a:cs typeface="Calibri"/>
              <a:sym typeface="Calibri"/>
            </a:endParaRPr>
          </a:p>
        </p:txBody>
      </p:sp>
      <p:sp>
        <p:nvSpPr>
          <p:cNvPr id="742" name="Google Shape;742;p102"/>
          <p:cNvSpPr txBox="1"/>
          <p:nvPr/>
        </p:nvSpPr>
        <p:spPr>
          <a:xfrm>
            <a:off x="7173072" y="2747024"/>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29</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 5</a:t>
            </a:r>
            <a:endParaRPr b="1" i="0" sz="1050" u="none" cap="none" strike="noStrike">
              <a:solidFill>
                <a:srgbClr val="000000"/>
              </a:solidFill>
              <a:latin typeface="Arial"/>
              <a:ea typeface="Arial"/>
              <a:cs typeface="Arial"/>
              <a:sym typeface="Arial"/>
            </a:endParaRPr>
          </a:p>
        </p:txBody>
      </p:sp>
      <p:sp>
        <p:nvSpPr>
          <p:cNvPr id="743" name="Google Shape;743;p102"/>
          <p:cNvSpPr/>
          <p:nvPr/>
        </p:nvSpPr>
        <p:spPr>
          <a:xfrm>
            <a:off x="6546118" y="1498458"/>
            <a:ext cx="179100" cy="351600"/>
          </a:xfrm>
          <a:prstGeom prst="downArrow">
            <a:avLst>
              <a:gd fmla="val 50000" name="adj1"/>
              <a:gd fmla="val 50000" name="adj2"/>
            </a:avLst>
          </a:prstGeom>
          <a:solidFill>
            <a:srgbClr val="FFF200"/>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4" name="Google Shape;744;p102"/>
          <p:cNvSpPr txBox="1"/>
          <p:nvPr/>
        </p:nvSpPr>
        <p:spPr>
          <a:xfrm>
            <a:off x="6081282" y="1233715"/>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373636"/>
                </a:solidFill>
                <a:latin typeface="Arial"/>
                <a:ea typeface="Arial"/>
                <a:cs typeface="Arial"/>
                <a:sym typeface="Arial"/>
              </a:rPr>
              <a:t>Vandaag</a:t>
            </a:r>
            <a:endParaRPr b="0" i="0" sz="500" u="none" cap="none" strike="noStrike">
              <a:solidFill>
                <a:srgbClr val="373636"/>
              </a:solidFill>
              <a:latin typeface="Arial"/>
              <a:ea typeface="Arial"/>
              <a:cs typeface="Arial"/>
              <a:sym typeface="Arial"/>
            </a:endParaRPr>
          </a:p>
        </p:txBody>
      </p:sp>
      <p:sp>
        <p:nvSpPr>
          <p:cNvPr id="745" name="Google Shape;745;p102"/>
          <p:cNvSpPr txBox="1"/>
          <p:nvPr/>
        </p:nvSpPr>
        <p:spPr>
          <a:xfrm>
            <a:off x="536175" y="3971175"/>
            <a:ext cx="50064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Vergeet niet </a:t>
            </a:r>
            <a:r>
              <a:rPr b="1" lang="en" sz="1800"/>
              <a:t>in te schrijven</a:t>
            </a:r>
            <a:r>
              <a:rPr lang="en" sz="1800"/>
              <a:t>!</a:t>
            </a:r>
            <a:endParaRPr sz="1050"/>
          </a:p>
          <a:p>
            <a:pPr indent="0" lvl="0" marL="0" rtl="0" algn="l">
              <a:spcBef>
                <a:spcPts val="0"/>
              </a:spcBef>
              <a:spcAft>
                <a:spcPts val="0"/>
              </a:spcAft>
              <a:buNone/>
            </a:pPr>
            <a:r>
              <a:rPr lang="en" sz="1050" u="sng">
                <a:solidFill>
                  <a:schemeClr val="hlink"/>
                </a:solidFill>
                <a:hlinkClick r:id="rId3"/>
              </a:rPr>
              <a:t>https://overheid.vlaanderen.be/opleiding/oslo-doelgericht-digitaal-transformeren</a:t>
            </a:r>
            <a:r>
              <a:rPr lang="en" sz="1050"/>
              <a:t> </a:t>
            </a:r>
            <a:endParaRPr sz="1050"/>
          </a:p>
        </p:txBody>
      </p:sp>
      <p:sp>
        <p:nvSpPr>
          <p:cNvPr id="746" name="Google Shape;746;p102"/>
          <p:cNvSpPr txBox="1"/>
          <p:nvPr/>
        </p:nvSpPr>
        <p:spPr>
          <a:xfrm>
            <a:off x="6005375" y="2487925"/>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Maart</a:t>
            </a:r>
            <a:endParaRPr b="0" i="0" sz="900" u="none" cap="none" strike="noStrike">
              <a:solidFill>
                <a:srgbClr val="000000"/>
              </a:solidFill>
              <a:latin typeface="Arial"/>
              <a:ea typeface="Arial"/>
              <a:cs typeface="Arial"/>
              <a:sym typeface="Arial"/>
            </a:endParaRPr>
          </a:p>
        </p:txBody>
      </p:sp>
      <p:cxnSp>
        <p:nvCxnSpPr>
          <p:cNvPr id="747" name="Google Shape;747;p102"/>
          <p:cNvCxnSpPr/>
          <p:nvPr/>
        </p:nvCxnSpPr>
        <p:spPr>
          <a:xfrm>
            <a:off x="3609929" y="197379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748" name="Google Shape;748;p102"/>
          <p:cNvCxnSpPr/>
          <p:nvPr/>
        </p:nvCxnSpPr>
        <p:spPr>
          <a:xfrm>
            <a:off x="4978826" y="2663781"/>
            <a:ext cx="0" cy="547500"/>
          </a:xfrm>
          <a:prstGeom prst="straightConnector1">
            <a:avLst/>
          </a:prstGeom>
          <a:noFill/>
          <a:ln cap="sq" cmpd="sng" w="12700">
            <a:solidFill>
              <a:srgbClr val="6B6B6B"/>
            </a:solidFill>
            <a:prstDash val="solid"/>
            <a:round/>
            <a:headEnd len="sm" w="sm" type="none"/>
            <a:tailEnd len="med" w="med" type="diamond"/>
          </a:ln>
        </p:spPr>
      </p:cxnSp>
      <p:cxnSp>
        <p:nvCxnSpPr>
          <p:cNvPr id="749" name="Google Shape;749;p102"/>
          <p:cNvCxnSpPr/>
          <p:nvPr/>
        </p:nvCxnSpPr>
        <p:spPr>
          <a:xfrm>
            <a:off x="6296479" y="197379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750" name="Google Shape;750;p102"/>
          <p:cNvCxnSpPr/>
          <p:nvPr/>
        </p:nvCxnSpPr>
        <p:spPr>
          <a:xfrm>
            <a:off x="7042576" y="2663781"/>
            <a:ext cx="0" cy="547500"/>
          </a:xfrm>
          <a:prstGeom prst="straightConnector1">
            <a:avLst/>
          </a:prstGeom>
          <a:noFill/>
          <a:ln cap="sq" cmpd="sng" w="12700">
            <a:solidFill>
              <a:srgbClr val="F0D70F"/>
            </a:solidFill>
            <a:prstDash val="solid"/>
            <a:round/>
            <a:headEnd len="sm" w="sm" type="none"/>
            <a:tailEnd len="med" w="med" type="diamond"/>
          </a:ln>
        </p:spPr>
      </p:cxnSp>
      <p:cxnSp>
        <p:nvCxnSpPr>
          <p:cNvPr id="751" name="Google Shape;751;p102"/>
          <p:cNvCxnSpPr/>
          <p:nvPr/>
        </p:nvCxnSpPr>
        <p:spPr>
          <a:xfrm>
            <a:off x="7522679" y="1973793"/>
            <a:ext cx="0" cy="505200"/>
          </a:xfrm>
          <a:prstGeom prst="straightConnector1">
            <a:avLst/>
          </a:prstGeom>
          <a:noFill/>
          <a:ln cap="sq" cmpd="sng" w="12700">
            <a:solidFill>
              <a:srgbClr val="6B6B6B"/>
            </a:solidFill>
            <a:prstDash val="solid"/>
            <a:round/>
            <a:headEnd len="med" w="med" type="diamond"/>
            <a:tailEnd len="sm" w="sm" type="none"/>
          </a:ln>
        </p:spPr>
      </p:cxnSp>
      <p:sp>
        <p:nvSpPr>
          <p:cNvPr id="752" name="Google Shape;752;p102"/>
          <p:cNvSpPr txBox="1"/>
          <p:nvPr/>
        </p:nvSpPr>
        <p:spPr>
          <a:xfrm>
            <a:off x="7675572" y="1875399"/>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Start publieke review</a:t>
            </a:r>
            <a:endParaRPr b="1" i="0" sz="1050" u="none" cap="none" strike="noStrike">
              <a:solidFill>
                <a:srgbClr val="000000"/>
              </a:solidFill>
              <a:latin typeface="Arial"/>
              <a:ea typeface="Arial"/>
              <a:cs typeface="Arial"/>
              <a:sym typeface="Arial"/>
            </a:endParaRPr>
          </a:p>
        </p:txBody>
      </p:sp>
      <p:sp>
        <p:nvSpPr>
          <p:cNvPr id="753" name="Google Shape;753;p102"/>
          <p:cNvSpPr/>
          <p:nvPr/>
        </p:nvSpPr>
        <p:spPr>
          <a:xfrm rot="10800000">
            <a:off x="7433121" y="3517891"/>
            <a:ext cx="179100" cy="351600"/>
          </a:xfrm>
          <a:prstGeom prst="downArrow">
            <a:avLst>
              <a:gd fmla="val 50000" name="adj1"/>
              <a:gd fmla="val 50000" name="adj2"/>
            </a:avLst>
          </a:prstGeom>
          <a:solidFill>
            <a:srgbClr val="EA9999"/>
          </a:solidFill>
          <a:ln cap="flat" cmpd="sng" w="25400">
            <a:solidFill>
              <a:srgbClr val="66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54" name="Google Shape;754;p102"/>
          <p:cNvSpPr txBox="1"/>
          <p:nvPr/>
        </p:nvSpPr>
        <p:spPr>
          <a:xfrm>
            <a:off x="6968282" y="3971177"/>
            <a:ext cx="1108800" cy="23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373636"/>
                </a:solidFill>
                <a:latin typeface="Arial"/>
                <a:ea typeface="Arial"/>
                <a:cs typeface="Arial"/>
                <a:sym typeface="Arial"/>
              </a:rPr>
              <a:t>V</a:t>
            </a:r>
            <a:r>
              <a:rPr lang="en" sz="1050">
                <a:solidFill>
                  <a:srgbClr val="373636"/>
                </a:solidFill>
              </a:rPr>
              <a:t>olgende werkgroep</a:t>
            </a:r>
            <a:endParaRPr b="0" i="0" sz="500" u="none" cap="none" strike="noStrike">
              <a:solidFill>
                <a:srgbClr val="373636"/>
              </a:solidFill>
              <a:latin typeface="Arial"/>
              <a:ea typeface="Arial"/>
              <a:cs typeface="Arial"/>
              <a:sym typeface="Arial"/>
            </a:endParaRPr>
          </a:p>
        </p:txBody>
      </p:sp>
      <p:sp>
        <p:nvSpPr>
          <p:cNvPr id="755" name="Google Shape;755;p102"/>
          <p:cNvSpPr/>
          <p:nvPr/>
        </p:nvSpPr>
        <p:spPr>
          <a:xfrm>
            <a:off x="7134163" y="2897950"/>
            <a:ext cx="777000" cy="547500"/>
          </a:xfrm>
          <a:prstGeom prst="rect">
            <a:avLst/>
          </a:prstGeom>
          <a:no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103"/>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761" name="Google Shape;761;p10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0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0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Bedankt</a:t>
            </a:r>
            <a:endParaRPr b="1" i="0" sz="3200" u="none" cap="none" strike="noStrike">
              <a:solidFill>
                <a:srgbClr val="000000"/>
              </a:solidFill>
              <a:latin typeface="Arial"/>
              <a:ea typeface="Arial"/>
              <a:cs typeface="Arial"/>
              <a:sym typeface="Arial"/>
            </a:endParaRPr>
          </a:p>
        </p:txBody>
      </p:sp>
      <p:pic>
        <p:nvPicPr>
          <p:cNvPr id="769" name="Google Shape;769;p10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Amazon.com : Neewer 12''X11''/30cm X 27cm Wooden Director's Film Movie  Slateboard Clapper Board : Camera &amp; Photo" id="385" name="Google Shape;385;p70"/>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386" name="Google Shape;386;p7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Opname?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Agenda</a:t>
            </a:r>
            <a:endParaRPr sz="1200"/>
          </a:p>
        </p:txBody>
      </p:sp>
      <p:pic>
        <p:nvPicPr>
          <p:cNvPr id="392" name="Google Shape;392;p71"/>
          <p:cNvPicPr preferRelativeResize="0"/>
          <p:nvPr/>
        </p:nvPicPr>
        <p:blipFill rotWithShape="1">
          <a:blip r:embed="rId3">
            <a:alphaModFix amt="40000"/>
          </a:blip>
          <a:srcRect b="0" l="36146" r="27790" t="0"/>
          <a:stretch/>
        </p:blipFill>
        <p:spPr>
          <a:xfrm>
            <a:off x="6361550" y="2675"/>
            <a:ext cx="2782449" cy="5143501"/>
          </a:xfrm>
          <a:prstGeom prst="rect">
            <a:avLst/>
          </a:prstGeom>
          <a:noFill/>
          <a:ln>
            <a:noFill/>
          </a:ln>
        </p:spPr>
      </p:pic>
      <p:sp>
        <p:nvSpPr>
          <p:cNvPr id="393" name="Google Shape;393;p71"/>
          <p:cNvSpPr txBox="1"/>
          <p:nvPr/>
        </p:nvSpPr>
        <p:spPr>
          <a:xfrm>
            <a:off x="2420100" y="17493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Welkom	: Wie is wie			5 min</a:t>
            </a:r>
            <a:endParaRPr sz="1000">
              <a:solidFill>
                <a:srgbClr val="666666"/>
              </a:solidFill>
            </a:endParaRPr>
          </a:p>
        </p:txBody>
      </p:sp>
      <p:sp>
        <p:nvSpPr>
          <p:cNvPr id="394" name="Google Shape;394;p71"/>
          <p:cNvSpPr/>
          <p:nvPr/>
        </p:nvSpPr>
        <p:spPr>
          <a:xfrm>
            <a:off x="2229302" y="261641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395" name="Google Shape;395;p71"/>
          <p:cNvCxnSpPr/>
          <p:nvPr/>
        </p:nvCxnSpPr>
        <p:spPr>
          <a:xfrm flipH="1" rot="10727637">
            <a:off x="2255105" y="1841549"/>
            <a:ext cx="28506" cy="1630749"/>
          </a:xfrm>
          <a:prstGeom prst="straightConnector1">
            <a:avLst/>
          </a:prstGeom>
          <a:noFill/>
          <a:ln cap="flat" cmpd="sng" w="28575">
            <a:solidFill>
              <a:srgbClr val="7D7D7D"/>
            </a:solidFill>
            <a:prstDash val="solid"/>
            <a:round/>
            <a:headEnd len="med" w="med" type="none"/>
            <a:tailEnd len="med" w="med" type="none"/>
          </a:ln>
        </p:spPr>
      </p:cxnSp>
      <p:sp>
        <p:nvSpPr>
          <p:cNvPr id="396" name="Google Shape;396;p71"/>
          <p:cNvSpPr/>
          <p:nvPr/>
        </p:nvSpPr>
        <p:spPr>
          <a:xfrm>
            <a:off x="2229302" y="219481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 name="Google Shape;397;p71"/>
          <p:cNvSpPr/>
          <p:nvPr/>
        </p:nvSpPr>
        <p:spPr>
          <a:xfrm>
            <a:off x="2229302" y="2979885"/>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8" name="Google Shape;398;p71"/>
          <p:cNvSpPr/>
          <p:nvPr/>
        </p:nvSpPr>
        <p:spPr>
          <a:xfrm>
            <a:off x="2229302" y="339687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 name="Google Shape;399;p71"/>
          <p:cNvSpPr/>
          <p:nvPr/>
        </p:nvSpPr>
        <p:spPr>
          <a:xfrm>
            <a:off x="2228843" y="261180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0" name="Google Shape;400;p71"/>
          <p:cNvSpPr/>
          <p:nvPr/>
        </p:nvSpPr>
        <p:spPr>
          <a:xfrm>
            <a:off x="2229302" y="1777827"/>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1" name="Google Shape;401;p71"/>
          <p:cNvSpPr txBox="1"/>
          <p:nvPr/>
        </p:nvSpPr>
        <p:spPr>
          <a:xfrm>
            <a:off x="2420100" y="21662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Samenvatting derde</a:t>
            </a:r>
            <a:endParaRPr sz="1000">
              <a:solidFill>
                <a:srgbClr val="666666"/>
              </a:solidFill>
            </a:endParaRPr>
          </a:p>
          <a:p>
            <a:pPr indent="0" lvl="0" marL="0" rtl="0" algn="l">
              <a:spcBef>
                <a:spcPts val="0"/>
              </a:spcBef>
              <a:spcAft>
                <a:spcPts val="0"/>
              </a:spcAft>
              <a:buNone/>
            </a:pPr>
            <a:r>
              <a:rPr lang="en" sz="1000">
                <a:solidFill>
                  <a:srgbClr val="666666"/>
                </a:solidFill>
              </a:rPr>
              <a:t>thematische werkgroep			5 min</a:t>
            </a:r>
            <a:endParaRPr sz="1000">
              <a:solidFill>
                <a:srgbClr val="666666"/>
              </a:solidFill>
            </a:endParaRPr>
          </a:p>
        </p:txBody>
      </p:sp>
      <p:sp>
        <p:nvSpPr>
          <p:cNvPr id="402" name="Google Shape;402;p71"/>
          <p:cNvSpPr txBox="1"/>
          <p:nvPr/>
        </p:nvSpPr>
        <p:spPr>
          <a:xfrm>
            <a:off x="2420100" y="325662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Q&amp;A en volgende stappen		20 min</a:t>
            </a:r>
            <a:endParaRPr sz="1000">
              <a:solidFill>
                <a:srgbClr val="666666"/>
              </a:solidFill>
            </a:endParaRPr>
          </a:p>
        </p:txBody>
      </p:sp>
      <p:sp>
        <p:nvSpPr>
          <p:cNvPr id="403" name="Google Shape;403;p71"/>
          <p:cNvSpPr txBox="1"/>
          <p:nvPr/>
        </p:nvSpPr>
        <p:spPr>
          <a:xfrm>
            <a:off x="2420100" y="2893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Objectdiagrammen		</a:t>
            </a:r>
            <a:r>
              <a:rPr lang="en" sz="1000">
                <a:solidFill>
                  <a:srgbClr val="666666"/>
                </a:solidFill>
              </a:rPr>
              <a:t>	30 min</a:t>
            </a:r>
            <a:endParaRPr sz="1000">
              <a:solidFill>
                <a:srgbClr val="666666"/>
              </a:solidFill>
            </a:endParaRPr>
          </a:p>
        </p:txBody>
      </p:sp>
      <p:sp>
        <p:nvSpPr>
          <p:cNvPr id="404" name="Google Shape;404;p71"/>
          <p:cNvSpPr txBox="1"/>
          <p:nvPr/>
        </p:nvSpPr>
        <p:spPr>
          <a:xfrm>
            <a:off x="2420100" y="3310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666666"/>
              </a:solidFill>
            </a:endParaRPr>
          </a:p>
        </p:txBody>
      </p:sp>
      <p:sp>
        <p:nvSpPr>
          <p:cNvPr id="405" name="Google Shape;405;p71"/>
          <p:cNvSpPr txBox="1"/>
          <p:nvPr/>
        </p:nvSpPr>
        <p:spPr>
          <a:xfrm>
            <a:off x="2420100" y="252972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Overzicht aanpassingen model		30 min</a:t>
            </a:r>
            <a:endParaRPr sz="10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Hoe ziet de planning eruit?</a:t>
            </a:r>
            <a:endParaRPr b="1" sz="3200"/>
          </a:p>
          <a:p>
            <a:pPr indent="0" lvl="0" marL="0" marR="0" rtl="0" algn="l">
              <a:lnSpc>
                <a:spcPct val="100000"/>
              </a:lnSpc>
              <a:spcBef>
                <a:spcPts val="0"/>
              </a:spcBef>
              <a:spcAft>
                <a:spcPts val="0"/>
              </a:spcAft>
              <a:buNone/>
            </a:pPr>
            <a:r>
              <a:rPr b="1" i="1" lang="en" sz="2500">
                <a:solidFill>
                  <a:schemeClr val="dk1"/>
                </a:solidFill>
              </a:rPr>
              <a:t>OSLO-</a:t>
            </a:r>
            <a:r>
              <a:rPr b="1" i="1" lang="en" sz="2500">
                <a:solidFill>
                  <a:schemeClr val="dk1"/>
                </a:solidFill>
              </a:rPr>
              <a:t>traject</a:t>
            </a:r>
            <a:endParaRPr b="1" i="1" sz="2500">
              <a:solidFill>
                <a:schemeClr val="dk1"/>
              </a:solidFill>
            </a:endParaRPr>
          </a:p>
        </p:txBody>
      </p:sp>
      <p:sp>
        <p:nvSpPr>
          <p:cNvPr id="411" name="Google Shape;411;p72"/>
          <p:cNvSpPr/>
          <p:nvPr/>
        </p:nvSpPr>
        <p:spPr>
          <a:xfrm>
            <a:off x="849830" y="34006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 name="Google Shape;412;p72"/>
          <p:cNvSpPr txBox="1"/>
          <p:nvPr/>
        </p:nvSpPr>
        <p:spPr>
          <a:xfrm>
            <a:off x="745175" y="1385625"/>
            <a:ext cx="74838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Duur: +/- 4 maanden (+ 4 maand publieke review)</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Vergeet je zeker niet in te schrijven!</a:t>
            </a:r>
            <a:endParaRPr b="1" sz="1300"/>
          </a:p>
        </p:txBody>
      </p:sp>
      <p:grpSp>
        <p:nvGrpSpPr>
          <p:cNvPr id="413" name="Google Shape;413;p72"/>
          <p:cNvGrpSpPr/>
          <p:nvPr/>
        </p:nvGrpSpPr>
        <p:grpSpPr>
          <a:xfrm>
            <a:off x="6659966" y="2295492"/>
            <a:ext cx="1271321" cy="1530490"/>
            <a:chOff x="3048000" y="2295578"/>
            <a:chExt cx="1524000" cy="2847953"/>
          </a:xfrm>
        </p:grpSpPr>
        <p:grpSp>
          <p:nvGrpSpPr>
            <p:cNvPr id="414" name="Google Shape;414;p72"/>
            <p:cNvGrpSpPr/>
            <p:nvPr/>
          </p:nvGrpSpPr>
          <p:grpSpPr>
            <a:xfrm>
              <a:off x="3048000" y="2295578"/>
              <a:ext cx="1524000" cy="2847953"/>
              <a:chOff x="0" y="2295575"/>
              <a:chExt cx="1524000" cy="2837455"/>
            </a:xfrm>
          </p:grpSpPr>
          <p:sp>
            <p:nvSpPr>
              <p:cNvPr id="415" name="Google Shape;415;p72"/>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2"/>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72"/>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Thematische werkgroep 5</a:t>
              </a:r>
              <a:endParaRPr b="1" sz="1000">
                <a:solidFill>
                  <a:srgbClr val="5E5E5E"/>
                </a:solidFill>
                <a:latin typeface="Roboto"/>
                <a:ea typeface="Roboto"/>
                <a:cs typeface="Roboto"/>
                <a:sym typeface="Roboto"/>
              </a:endParaRPr>
            </a:p>
          </p:txBody>
        </p:sp>
        <p:sp>
          <p:nvSpPr>
            <p:cNvPr id="418" name="Google Shape;418;p72"/>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29 maart</a:t>
              </a:r>
              <a:endParaRPr sz="1000">
                <a:solidFill>
                  <a:srgbClr val="5E5E5E"/>
                </a:solidFill>
                <a:latin typeface="Roboto"/>
                <a:ea typeface="Roboto"/>
                <a:cs typeface="Roboto"/>
                <a:sym typeface="Roboto"/>
              </a:endParaRPr>
            </a:p>
          </p:txBody>
        </p:sp>
      </p:grpSp>
      <p:grpSp>
        <p:nvGrpSpPr>
          <p:cNvPr id="419" name="Google Shape;419;p72"/>
          <p:cNvGrpSpPr/>
          <p:nvPr/>
        </p:nvGrpSpPr>
        <p:grpSpPr>
          <a:xfrm>
            <a:off x="5388641" y="2295493"/>
            <a:ext cx="1271321" cy="1530492"/>
            <a:chOff x="3048000" y="2295575"/>
            <a:chExt cx="1524000" cy="2847956"/>
          </a:xfrm>
        </p:grpSpPr>
        <p:grpSp>
          <p:nvGrpSpPr>
            <p:cNvPr id="420" name="Google Shape;420;p72"/>
            <p:cNvGrpSpPr/>
            <p:nvPr/>
          </p:nvGrpSpPr>
          <p:grpSpPr>
            <a:xfrm>
              <a:off x="3048000" y="2295578"/>
              <a:ext cx="1524000" cy="2847953"/>
              <a:chOff x="0" y="2295575"/>
              <a:chExt cx="1524000" cy="2837455"/>
            </a:xfrm>
          </p:grpSpPr>
          <p:sp>
            <p:nvSpPr>
              <p:cNvPr id="421" name="Google Shape;421;p72"/>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2"/>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3" name="Google Shape;423;p72"/>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424" name="Google Shape;424;p72"/>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4</a:t>
              </a:r>
              <a:endParaRPr b="1" sz="1000">
                <a:solidFill>
                  <a:schemeClr val="lt1"/>
                </a:solidFill>
                <a:latin typeface="Roboto"/>
                <a:ea typeface="Roboto"/>
                <a:cs typeface="Roboto"/>
                <a:sym typeface="Roboto"/>
              </a:endParaRPr>
            </a:p>
          </p:txBody>
        </p:sp>
        <p:sp>
          <p:nvSpPr>
            <p:cNvPr id="425" name="Google Shape;425;p72"/>
            <p:cNvSpPr txBox="1"/>
            <p:nvPr/>
          </p:nvSpPr>
          <p:spPr>
            <a:xfrm>
              <a:off x="3224536" y="2299316"/>
              <a:ext cx="1070400" cy="33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8 maart</a:t>
              </a:r>
              <a:endParaRPr sz="1000">
                <a:solidFill>
                  <a:srgbClr val="5E5E5E"/>
                </a:solidFill>
                <a:latin typeface="Roboto"/>
                <a:ea typeface="Roboto"/>
                <a:cs typeface="Roboto"/>
                <a:sym typeface="Roboto"/>
              </a:endParaRPr>
            </a:p>
          </p:txBody>
        </p:sp>
      </p:grpSp>
      <p:grpSp>
        <p:nvGrpSpPr>
          <p:cNvPr id="426" name="Google Shape;426;p72"/>
          <p:cNvGrpSpPr/>
          <p:nvPr/>
        </p:nvGrpSpPr>
        <p:grpSpPr>
          <a:xfrm>
            <a:off x="4117366" y="2295513"/>
            <a:ext cx="1271321" cy="1530492"/>
            <a:chOff x="3048000" y="2295575"/>
            <a:chExt cx="1524000" cy="2847956"/>
          </a:xfrm>
        </p:grpSpPr>
        <p:grpSp>
          <p:nvGrpSpPr>
            <p:cNvPr id="427" name="Google Shape;427;p72"/>
            <p:cNvGrpSpPr/>
            <p:nvPr/>
          </p:nvGrpSpPr>
          <p:grpSpPr>
            <a:xfrm>
              <a:off x="3048000" y="2295578"/>
              <a:ext cx="1524000" cy="2847953"/>
              <a:chOff x="0" y="2295575"/>
              <a:chExt cx="1524000" cy="2837455"/>
            </a:xfrm>
          </p:grpSpPr>
          <p:sp>
            <p:nvSpPr>
              <p:cNvPr id="428" name="Google Shape;428;p72"/>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2"/>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0" name="Google Shape;430;p72"/>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431" name="Google Shape;431;p72"/>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3</a:t>
              </a:r>
              <a:endParaRPr b="1" sz="1000">
                <a:solidFill>
                  <a:schemeClr val="lt1"/>
                </a:solidFill>
                <a:latin typeface="Roboto"/>
                <a:ea typeface="Roboto"/>
                <a:cs typeface="Roboto"/>
                <a:sym typeface="Roboto"/>
              </a:endParaRPr>
            </a:p>
          </p:txBody>
        </p:sp>
        <p:sp>
          <p:nvSpPr>
            <p:cNvPr id="432" name="Google Shape;432;p72"/>
            <p:cNvSpPr txBox="1"/>
            <p:nvPr/>
          </p:nvSpPr>
          <p:spPr>
            <a:xfrm>
              <a:off x="3224536" y="2299315"/>
              <a:ext cx="10881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8 februari</a:t>
              </a:r>
              <a:endParaRPr sz="1000">
                <a:solidFill>
                  <a:srgbClr val="5E5E5E"/>
                </a:solidFill>
                <a:latin typeface="Roboto"/>
                <a:ea typeface="Roboto"/>
                <a:cs typeface="Roboto"/>
                <a:sym typeface="Roboto"/>
              </a:endParaRPr>
            </a:p>
          </p:txBody>
        </p:sp>
      </p:grpSp>
      <p:grpSp>
        <p:nvGrpSpPr>
          <p:cNvPr id="433" name="Google Shape;433;p72"/>
          <p:cNvGrpSpPr/>
          <p:nvPr/>
        </p:nvGrpSpPr>
        <p:grpSpPr>
          <a:xfrm>
            <a:off x="1574745" y="2295511"/>
            <a:ext cx="1271372" cy="1530488"/>
            <a:chOff x="1515975" y="2295580"/>
            <a:chExt cx="1525524" cy="2847950"/>
          </a:xfrm>
        </p:grpSpPr>
        <p:sp>
          <p:nvSpPr>
            <p:cNvPr id="434" name="Google Shape;434;p72"/>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2"/>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2"/>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Thematische werkgroep 1</a:t>
              </a:r>
              <a:endParaRPr b="1" sz="1000">
                <a:solidFill>
                  <a:srgbClr val="FFFFFF"/>
                </a:solidFill>
                <a:latin typeface="Roboto"/>
                <a:ea typeface="Roboto"/>
                <a:cs typeface="Roboto"/>
                <a:sym typeface="Roboto"/>
              </a:endParaRPr>
            </a:p>
          </p:txBody>
        </p:sp>
        <p:sp>
          <p:nvSpPr>
            <p:cNvPr id="437" name="Google Shape;437;p72"/>
            <p:cNvSpPr txBox="1"/>
            <p:nvPr/>
          </p:nvSpPr>
          <p:spPr>
            <a:xfrm>
              <a:off x="1692701" y="2299314"/>
              <a:ext cx="11166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14 december</a:t>
              </a:r>
              <a:endParaRPr sz="1000">
                <a:solidFill>
                  <a:srgbClr val="1B786E"/>
                </a:solidFill>
                <a:latin typeface="Roboto"/>
                <a:ea typeface="Roboto"/>
                <a:cs typeface="Roboto"/>
                <a:sym typeface="Roboto"/>
              </a:endParaRPr>
            </a:p>
          </p:txBody>
        </p:sp>
        <p:cxnSp>
          <p:nvCxnSpPr>
            <p:cNvPr id="438" name="Google Shape;438;p72"/>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439" name="Google Shape;439;p72"/>
          <p:cNvGrpSpPr/>
          <p:nvPr/>
        </p:nvGrpSpPr>
        <p:grpSpPr>
          <a:xfrm>
            <a:off x="303372" y="2295511"/>
            <a:ext cx="1271372" cy="1530488"/>
            <a:chOff x="1515975" y="2295580"/>
            <a:chExt cx="1525524" cy="2847950"/>
          </a:xfrm>
        </p:grpSpPr>
        <p:sp>
          <p:nvSpPr>
            <p:cNvPr id="440" name="Google Shape;440;p72"/>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2"/>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2"/>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Business werkgroep</a:t>
              </a:r>
              <a:endParaRPr b="1" sz="1000">
                <a:solidFill>
                  <a:srgbClr val="FFFFFF"/>
                </a:solidFill>
                <a:latin typeface="Roboto"/>
                <a:ea typeface="Roboto"/>
                <a:cs typeface="Roboto"/>
                <a:sym typeface="Roboto"/>
              </a:endParaRPr>
            </a:p>
          </p:txBody>
        </p:sp>
        <p:sp>
          <p:nvSpPr>
            <p:cNvPr id="443" name="Google Shape;443;p72"/>
            <p:cNvSpPr txBox="1"/>
            <p:nvPr/>
          </p:nvSpPr>
          <p:spPr>
            <a:xfrm>
              <a:off x="1692689" y="2299314"/>
              <a:ext cx="11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444" name="Google Shape;444;p72"/>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445" name="Google Shape;445;p72"/>
          <p:cNvGrpSpPr/>
          <p:nvPr/>
        </p:nvGrpSpPr>
        <p:grpSpPr>
          <a:xfrm>
            <a:off x="7931193" y="2295537"/>
            <a:ext cx="1212647" cy="1530490"/>
            <a:chOff x="3048000" y="2295578"/>
            <a:chExt cx="1524000" cy="2847953"/>
          </a:xfrm>
        </p:grpSpPr>
        <p:grpSp>
          <p:nvGrpSpPr>
            <p:cNvPr id="446" name="Google Shape;446;p72"/>
            <p:cNvGrpSpPr/>
            <p:nvPr/>
          </p:nvGrpSpPr>
          <p:grpSpPr>
            <a:xfrm>
              <a:off x="3048000" y="2295578"/>
              <a:ext cx="1524000" cy="2847953"/>
              <a:chOff x="0" y="2295575"/>
              <a:chExt cx="1524000" cy="2837455"/>
            </a:xfrm>
          </p:grpSpPr>
          <p:sp>
            <p:nvSpPr>
              <p:cNvPr id="447" name="Google Shape;447;p72"/>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2"/>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72"/>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E5E5E"/>
                  </a:solidFill>
                  <a:latin typeface="Roboto"/>
                  <a:ea typeface="Roboto"/>
                  <a:cs typeface="Roboto"/>
                  <a:sym typeface="Roboto"/>
                </a:rPr>
                <a:t>Publieke Review</a:t>
              </a:r>
              <a:endParaRPr b="1" sz="1100">
                <a:solidFill>
                  <a:srgbClr val="5E5E5E"/>
                </a:solidFill>
                <a:latin typeface="Roboto"/>
                <a:ea typeface="Roboto"/>
                <a:cs typeface="Roboto"/>
                <a:sym typeface="Roboto"/>
              </a:endParaRPr>
            </a:p>
          </p:txBody>
        </p:sp>
        <p:sp>
          <p:nvSpPr>
            <p:cNvPr id="450" name="Google Shape;450;p72"/>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April - juli</a:t>
              </a:r>
              <a:endParaRPr sz="1000">
                <a:solidFill>
                  <a:srgbClr val="5E5E5E"/>
                </a:solidFill>
                <a:latin typeface="Roboto"/>
                <a:ea typeface="Roboto"/>
                <a:cs typeface="Roboto"/>
                <a:sym typeface="Roboto"/>
              </a:endParaRPr>
            </a:p>
          </p:txBody>
        </p:sp>
      </p:grpSp>
      <p:grpSp>
        <p:nvGrpSpPr>
          <p:cNvPr id="451" name="Google Shape;451;p72"/>
          <p:cNvGrpSpPr/>
          <p:nvPr/>
        </p:nvGrpSpPr>
        <p:grpSpPr>
          <a:xfrm>
            <a:off x="2846016" y="2295513"/>
            <a:ext cx="1271321" cy="1530492"/>
            <a:chOff x="3048000" y="2295575"/>
            <a:chExt cx="1524000" cy="2847956"/>
          </a:xfrm>
        </p:grpSpPr>
        <p:grpSp>
          <p:nvGrpSpPr>
            <p:cNvPr id="452" name="Google Shape;452;p72"/>
            <p:cNvGrpSpPr/>
            <p:nvPr/>
          </p:nvGrpSpPr>
          <p:grpSpPr>
            <a:xfrm>
              <a:off x="3048000" y="2295578"/>
              <a:ext cx="1524000" cy="2847953"/>
              <a:chOff x="0" y="2295575"/>
              <a:chExt cx="1524000" cy="2837455"/>
            </a:xfrm>
          </p:grpSpPr>
          <p:sp>
            <p:nvSpPr>
              <p:cNvPr id="453" name="Google Shape;453;p72"/>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2"/>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5" name="Google Shape;455;p72"/>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456" name="Google Shape;456;p72"/>
            <p:cNvSpPr txBox="1"/>
            <p:nvPr/>
          </p:nvSpPr>
          <p:spPr>
            <a:xfrm>
              <a:off x="3224559" y="2299318"/>
              <a:ext cx="1146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a:t>
              </a:r>
              <a:r>
                <a:rPr lang="en" sz="1000">
                  <a:solidFill>
                    <a:srgbClr val="1B786E"/>
                  </a:solidFill>
                  <a:latin typeface="Roboto"/>
                  <a:ea typeface="Roboto"/>
                  <a:cs typeface="Roboto"/>
                  <a:sym typeface="Roboto"/>
                </a:rPr>
                <a:t>8 januari</a:t>
              </a:r>
              <a:endParaRPr sz="1000">
                <a:solidFill>
                  <a:srgbClr val="1B786E"/>
                </a:solidFill>
                <a:latin typeface="Roboto"/>
                <a:ea typeface="Roboto"/>
                <a:cs typeface="Roboto"/>
                <a:sym typeface="Roboto"/>
              </a:endParaRPr>
            </a:p>
          </p:txBody>
        </p:sp>
        <p:sp>
          <p:nvSpPr>
            <p:cNvPr id="457" name="Google Shape;457;p72"/>
            <p:cNvSpPr txBox="1"/>
            <p:nvPr/>
          </p:nvSpPr>
          <p:spPr>
            <a:xfrm>
              <a:off x="322461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2</a:t>
              </a:r>
              <a:endParaRPr b="1" sz="1000">
                <a:solidFill>
                  <a:schemeClr val="lt1"/>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Wie is wie?</a:t>
            </a:r>
            <a:endParaRPr b="0" i="0" sz="3000" u="none" cap="none" strike="noStrike">
              <a:solidFill>
                <a:srgbClr val="000000"/>
              </a:solidFill>
              <a:latin typeface="Arial"/>
              <a:ea typeface="Arial"/>
              <a:cs typeface="Arial"/>
              <a:sym typeface="Arial"/>
            </a:endParaRPr>
          </a:p>
        </p:txBody>
      </p:sp>
      <p:pic>
        <p:nvPicPr>
          <p:cNvPr id="463" name="Google Shape;463;p73">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464" name="Google Shape;464;p73"/>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5"/>
              </a:rPr>
              <a:t>MURAL</a:t>
            </a:r>
            <a:r>
              <a:rPr b="0" i="0" lang="en" sz="1400" u="sng" cap="none" strike="noStrike">
                <a:solidFill>
                  <a:schemeClr val="hlink"/>
                </a:solidFill>
                <a:latin typeface="Proxima Nova"/>
                <a:ea typeface="Proxima Nova"/>
                <a:cs typeface="Proxima Nova"/>
                <a:sym typeface="Proxima Nova"/>
                <a:hlinkClick r:id="rId6"/>
              </a:rPr>
              <a:t>-</a:t>
            </a:r>
            <a:r>
              <a:rPr b="0" i="0" lang="en" sz="1400" u="sng" cap="none" strike="noStrike">
                <a:solidFill>
                  <a:schemeClr val="hlink"/>
                </a:solidFill>
                <a:latin typeface="Proxima Nova"/>
                <a:ea typeface="Proxima Nova"/>
                <a:cs typeface="Proxima Nova"/>
                <a:sym typeface="Proxima Nova"/>
                <a:hlinkClick r:id="rId7"/>
              </a:rPr>
              <a:t>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7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7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Samenvatting</a:t>
            </a:r>
            <a:r>
              <a:rPr b="1" lang="en" sz="3700"/>
              <a:t> derde </a:t>
            </a:r>
            <a:r>
              <a:rPr b="1" lang="en" sz="3700"/>
              <a:t>thematische </a:t>
            </a:r>
            <a:r>
              <a:rPr b="1" i="0" lang="en" sz="3700" u="none" cap="none" strike="noStrike">
                <a:solidFill>
                  <a:srgbClr val="000000"/>
                </a:solidFill>
                <a:latin typeface="Arial"/>
                <a:ea typeface="Arial"/>
                <a:cs typeface="Arial"/>
                <a:sym typeface="Arial"/>
              </a:rPr>
              <a:t>werkgroep</a:t>
            </a:r>
            <a:endParaRPr b="1" i="0" sz="3700" u="none" cap="none" strike="noStrike">
              <a:solidFill>
                <a:srgbClr val="000000"/>
              </a:solidFill>
              <a:latin typeface="Arial"/>
              <a:ea typeface="Arial"/>
              <a:cs typeface="Arial"/>
              <a:sym typeface="Arial"/>
            </a:endParaRPr>
          </a:p>
        </p:txBody>
      </p:sp>
      <p:pic>
        <p:nvPicPr>
          <p:cNvPr id="472" name="Google Shape;472;p7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5"/>
          <p:cNvSpPr txBox="1"/>
          <p:nvPr/>
        </p:nvSpPr>
        <p:spPr>
          <a:xfrm>
            <a:off x="628650" y="273850"/>
            <a:ext cx="7949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rgbClr val="000000"/>
                </a:solidFill>
                <a:latin typeface="Arial"/>
                <a:ea typeface="Arial"/>
                <a:cs typeface="Arial"/>
                <a:sym typeface="Arial"/>
              </a:rPr>
              <a:t>Topics vorige werkgroep?</a:t>
            </a:r>
            <a:endParaRPr b="1" i="0" sz="3000" u="none" cap="none" strike="noStrike">
              <a:solidFill>
                <a:srgbClr val="000000"/>
              </a:solidFill>
              <a:latin typeface="Arial"/>
              <a:ea typeface="Arial"/>
              <a:cs typeface="Arial"/>
              <a:sym typeface="Arial"/>
            </a:endParaRPr>
          </a:p>
        </p:txBody>
      </p:sp>
      <p:sp>
        <p:nvSpPr>
          <p:cNvPr id="478" name="Google Shape;478;p75"/>
          <p:cNvSpPr/>
          <p:nvPr/>
        </p:nvSpPr>
        <p:spPr>
          <a:xfrm>
            <a:off x="470977" y="43444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79" name="Google Shape;479;p75"/>
          <p:cNvPicPr preferRelativeResize="0"/>
          <p:nvPr/>
        </p:nvPicPr>
        <p:blipFill rotWithShape="1">
          <a:blip r:embed="rId3">
            <a:alphaModFix/>
          </a:blip>
          <a:srcRect b="0" l="0" r="0" t="0"/>
          <a:stretch/>
        </p:blipFill>
        <p:spPr>
          <a:xfrm>
            <a:off x="1907825" y="1145364"/>
            <a:ext cx="662201" cy="654125"/>
          </a:xfrm>
          <a:prstGeom prst="rect">
            <a:avLst/>
          </a:prstGeom>
          <a:noFill/>
          <a:ln>
            <a:noFill/>
          </a:ln>
        </p:spPr>
      </p:pic>
      <p:sp>
        <p:nvSpPr>
          <p:cNvPr id="480" name="Google Shape;480;p75"/>
          <p:cNvSpPr txBox="1"/>
          <p:nvPr/>
        </p:nvSpPr>
        <p:spPr>
          <a:xfrm>
            <a:off x="784075" y="2221975"/>
            <a:ext cx="36711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t>Verwijderd</a:t>
            </a:r>
            <a:endParaRPr sz="1100"/>
          </a:p>
          <a:p>
            <a:pPr indent="-298450" lvl="0" marL="457200" marR="0" rtl="0" algn="l">
              <a:lnSpc>
                <a:spcPct val="100000"/>
              </a:lnSpc>
              <a:spcBef>
                <a:spcPts val="0"/>
              </a:spcBef>
              <a:spcAft>
                <a:spcPts val="0"/>
              </a:spcAft>
              <a:buSzPts val="1100"/>
              <a:buChar char="●"/>
            </a:pPr>
            <a:r>
              <a:rPr lang="en" sz="1100"/>
              <a:t>Aanbiedersprofiel en Kwaliteit </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rPr lang="en" sz="1100"/>
              <a:t>Aanpassingen</a:t>
            </a:r>
            <a:endParaRPr sz="1100"/>
          </a:p>
          <a:p>
            <a:pPr indent="-298450" lvl="0" marL="457200" rtl="0" algn="l">
              <a:spcBef>
                <a:spcPts val="0"/>
              </a:spcBef>
              <a:spcAft>
                <a:spcPts val="0"/>
              </a:spcAft>
              <a:buSzPts val="1100"/>
              <a:buChar char="●"/>
            </a:pPr>
            <a:r>
              <a:rPr lang="en" sz="1100"/>
              <a:t>Transactie</a:t>
            </a:r>
            <a:endParaRPr sz="1100"/>
          </a:p>
          <a:p>
            <a:pPr indent="-298450" lvl="0" marL="457200" rtl="0" algn="l">
              <a:spcBef>
                <a:spcPts val="0"/>
              </a:spcBef>
              <a:spcAft>
                <a:spcPts val="0"/>
              </a:spcAft>
              <a:buSzPts val="1100"/>
              <a:buChar char="●"/>
            </a:pPr>
            <a:r>
              <a:rPr lang="en" sz="1100"/>
              <a:t>Kardinaliteiten</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rPr lang="en" sz="1100"/>
              <a:t>Toegevoegd</a:t>
            </a:r>
            <a:endParaRPr sz="1100"/>
          </a:p>
          <a:p>
            <a:pPr indent="-298450" lvl="0" marL="457200" marR="0" rtl="0" algn="l">
              <a:lnSpc>
                <a:spcPct val="100000"/>
              </a:lnSpc>
              <a:spcBef>
                <a:spcPts val="0"/>
              </a:spcBef>
              <a:spcAft>
                <a:spcPts val="0"/>
              </a:spcAft>
              <a:buSzPts val="1100"/>
              <a:buChar char="●"/>
            </a:pPr>
            <a:r>
              <a:rPr lang="en" sz="1100"/>
              <a:t>Attributen bij Participant, Activiteit, Prijsinfo, Boekinginfo</a:t>
            </a:r>
            <a:endParaRPr sz="1100"/>
          </a:p>
          <a:p>
            <a:pPr indent="-298450" lvl="0" marL="457200" marR="0" rtl="0" algn="l">
              <a:lnSpc>
                <a:spcPct val="100000"/>
              </a:lnSpc>
              <a:spcBef>
                <a:spcPts val="0"/>
              </a:spcBef>
              <a:spcAft>
                <a:spcPts val="0"/>
              </a:spcAft>
              <a:buSzPts val="1100"/>
              <a:buChar char="●"/>
            </a:pPr>
            <a:r>
              <a:rPr lang="en" sz="1100"/>
              <a:t>Hiërarchie Uitvoerder</a:t>
            </a:r>
            <a:endParaRPr sz="1100"/>
          </a:p>
          <a:p>
            <a:pPr indent="-298450" lvl="0" marL="457200" marR="0" rtl="0" algn="l">
              <a:lnSpc>
                <a:spcPct val="100000"/>
              </a:lnSpc>
              <a:spcBef>
                <a:spcPts val="0"/>
              </a:spcBef>
              <a:spcAft>
                <a:spcPts val="0"/>
              </a:spcAft>
              <a:buSzPts val="1100"/>
              <a:buChar char="●"/>
            </a:pPr>
            <a:r>
              <a:rPr lang="en" sz="1100"/>
              <a:t>Bijkomende associaties (o.a. tussen Ding en Uitvoerder)</a:t>
            </a:r>
            <a:endParaRPr sz="1100"/>
          </a:p>
          <a:p>
            <a:pPr indent="0" lvl="0" marL="457200" marR="0" rtl="0" algn="l">
              <a:lnSpc>
                <a:spcPct val="100000"/>
              </a:lnSpc>
              <a:spcBef>
                <a:spcPts val="0"/>
              </a:spcBef>
              <a:spcAft>
                <a:spcPts val="0"/>
              </a:spcAft>
              <a:buNone/>
            </a:pPr>
            <a:r>
              <a:t/>
            </a:r>
            <a:endParaRPr sz="1100"/>
          </a:p>
        </p:txBody>
      </p:sp>
      <p:sp>
        <p:nvSpPr>
          <p:cNvPr id="481" name="Google Shape;481;p75"/>
          <p:cNvSpPr txBox="1"/>
          <p:nvPr/>
        </p:nvSpPr>
        <p:spPr>
          <a:xfrm>
            <a:off x="739675" y="2043263"/>
            <a:ext cx="29985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Overzicht van de aanpassingen</a:t>
            </a:r>
            <a:endParaRPr b="1" i="0" sz="1100" u="none" cap="none" strike="noStrike">
              <a:solidFill>
                <a:srgbClr val="434343"/>
              </a:solidFill>
              <a:latin typeface="Arial"/>
              <a:ea typeface="Arial"/>
              <a:cs typeface="Arial"/>
              <a:sym typeface="Arial"/>
            </a:endParaRPr>
          </a:p>
        </p:txBody>
      </p:sp>
      <p:pic>
        <p:nvPicPr>
          <p:cNvPr id="482" name="Google Shape;482;p75"/>
          <p:cNvPicPr preferRelativeResize="0"/>
          <p:nvPr/>
        </p:nvPicPr>
        <p:blipFill rotWithShape="1">
          <a:blip r:embed="rId4">
            <a:alphaModFix/>
          </a:blip>
          <a:srcRect b="0" l="0" r="0" t="0"/>
          <a:stretch/>
        </p:blipFill>
        <p:spPr>
          <a:xfrm>
            <a:off x="6445825" y="1145377"/>
            <a:ext cx="710654" cy="654125"/>
          </a:xfrm>
          <a:prstGeom prst="rect">
            <a:avLst/>
          </a:prstGeom>
          <a:noFill/>
          <a:ln>
            <a:noFill/>
          </a:ln>
        </p:spPr>
      </p:pic>
      <p:cxnSp>
        <p:nvCxnSpPr>
          <p:cNvPr id="483" name="Google Shape;483;p75"/>
          <p:cNvCxnSpPr/>
          <p:nvPr/>
        </p:nvCxnSpPr>
        <p:spPr>
          <a:xfrm>
            <a:off x="4598700" y="1145375"/>
            <a:ext cx="9000" cy="3517200"/>
          </a:xfrm>
          <a:prstGeom prst="straightConnector1">
            <a:avLst/>
          </a:prstGeom>
          <a:noFill/>
          <a:ln cap="flat" cmpd="sng" w="9525">
            <a:solidFill>
              <a:schemeClr val="dk2"/>
            </a:solidFill>
            <a:prstDash val="solid"/>
            <a:round/>
            <a:headEnd len="sm" w="sm" type="none"/>
            <a:tailEnd len="sm" w="sm" type="none"/>
          </a:ln>
        </p:spPr>
      </p:cxnSp>
      <p:sp>
        <p:nvSpPr>
          <p:cNvPr id="484" name="Google Shape;484;p75"/>
          <p:cNvSpPr txBox="1"/>
          <p:nvPr/>
        </p:nvSpPr>
        <p:spPr>
          <a:xfrm>
            <a:off x="5024550" y="2006275"/>
            <a:ext cx="35532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Het data model met kardinaliteiten</a:t>
            </a:r>
            <a:endParaRPr sz="1100"/>
          </a:p>
          <a:p>
            <a:pPr indent="-298450" lvl="0" marL="457200" marR="0" rtl="0" algn="l">
              <a:lnSpc>
                <a:spcPct val="100000"/>
              </a:lnSpc>
              <a:spcBef>
                <a:spcPts val="0"/>
              </a:spcBef>
              <a:spcAft>
                <a:spcPts val="0"/>
              </a:spcAft>
              <a:buClr>
                <a:srgbClr val="000000"/>
              </a:buClr>
              <a:buSzPts val="1100"/>
              <a:buFont typeface="Arial"/>
              <a:buChar char="●"/>
            </a:pPr>
            <a:r>
              <a:rPr lang="en" sz="1100"/>
              <a:t>Overlopen </a:t>
            </a:r>
            <a:r>
              <a:rPr b="0" i="0" lang="en" sz="1100" u="none" cap="none" strike="noStrike">
                <a:solidFill>
                  <a:srgbClr val="000000"/>
                </a:solidFill>
                <a:latin typeface="Arial"/>
                <a:ea typeface="Arial"/>
                <a:cs typeface="Arial"/>
                <a:sym typeface="Arial"/>
              </a:rPr>
              <a:t>van </a:t>
            </a:r>
            <a:r>
              <a:rPr lang="en" sz="1100"/>
              <a:t>het data model, met focus op de gebruikte attributen en toegekende kardinaliteiten</a:t>
            </a:r>
            <a:endParaRPr sz="1100"/>
          </a:p>
          <a:p>
            <a:pPr indent="0" lvl="0" marL="0" marR="0" rtl="0" algn="l">
              <a:lnSpc>
                <a:spcPct val="100000"/>
              </a:lnSpc>
              <a:spcBef>
                <a:spcPts val="0"/>
              </a:spcBef>
              <a:spcAft>
                <a:spcPts val="0"/>
              </a:spcAft>
              <a:buNone/>
            </a:pPr>
            <a:r>
              <a:t/>
            </a:r>
            <a:endParaRPr sz="1100"/>
          </a:p>
          <a:p>
            <a:pPr indent="0" lvl="0" marL="0" rtl="0" algn="l">
              <a:spcBef>
                <a:spcPts val="0"/>
              </a:spcBef>
              <a:spcAft>
                <a:spcPts val="0"/>
              </a:spcAft>
              <a:buNone/>
            </a:pPr>
            <a:r>
              <a:rPr b="1" lang="en" sz="1200"/>
              <a:t>Verschillende objectdiagrammen</a:t>
            </a:r>
            <a:endParaRPr b="1" sz="1200"/>
          </a:p>
          <a:p>
            <a:pPr indent="-298450" lvl="0" marL="457200" rtl="0" algn="l">
              <a:spcBef>
                <a:spcPts val="0"/>
              </a:spcBef>
              <a:spcAft>
                <a:spcPts val="0"/>
              </a:spcAft>
              <a:buSzPts val="1100"/>
              <a:buChar char="●"/>
            </a:pPr>
            <a:r>
              <a:rPr lang="en" sz="1100"/>
              <a:t>Online albumrelease</a:t>
            </a:r>
            <a:endParaRPr sz="1100"/>
          </a:p>
          <a:p>
            <a:pPr indent="-298450" lvl="0" marL="457200" rtl="0" algn="l">
              <a:spcBef>
                <a:spcPts val="0"/>
              </a:spcBef>
              <a:spcAft>
                <a:spcPts val="0"/>
              </a:spcAft>
              <a:buSzPts val="1100"/>
              <a:buChar char="●"/>
            </a:pPr>
            <a:r>
              <a:rPr lang="en" sz="1100"/>
              <a:t>Internationale podiumproductie met speeldata in Vlaanderen</a:t>
            </a:r>
            <a:endParaRPr sz="1100"/>
          </a:p>
          <a:p>
            <a:pPr indent="-298450" lvl="0" marL="457200" rtl="0" algn="l">
              <a:spcBef>
                <a:spcPts val="0"/>
              </a:spcBef>
              <a:spcAft>
                <a:spcPts val="0"/>
              </a:spcAft>
              <a:buSzPts val="1100"/>
              <a:buChar char="●"/>
            </a:pPr>
            <a:r>
              <a:rPr lang="en" sz="1100"/>
              <a:t>Aanbevelingen rond activiteiten in Gent</a:t>
            </a:r>
            <a:endParaRPr sz="1100"/>
          </a:p>
          <a:p>
            <a:pPr indent="-298450" lvl="0" marL="457200" rtl="0" algn="l">
              <a:spcBef>
                <a:spcPts val="0"/>
              </a:spcBef>
              <a:spcAft>
                <a:spcPts val="0"/>
              </a:spcAft>
              <a:buSzPts val="1100"/>
              <a:buChar char="●"/>
            </a:pPr>
            <a:r>
              <a:rPr lang="en" sz="1100"/>
              <a:t>Transactie 1: aankoop filmtickets</a:t>
            </a:r>
            <a:endParaRPr sz="1100"/>
          </a:p>
          <a:p>
            <a:pPr indent="-298450" lvl="0" marL="457200" rtl="0" algn="l">
              <a:spcBef>
                <a:spcPts val="0"/>
              </a:spcBef>
              <a:spcAft>
                <a:spcPts val="0"/>
              </a:spcAft>
              <a:buSzPts val="1100"/>
              <a:buChar char="●"/>
            </a:pPr>
            <a:r>
              <a:rPr lang="en" sz="1100"/>
              <a:t>Transactie 2: abonnementsformule en deelname aan activiteit</a:t>
            </a:r>
            <a:endParaRPr b="1" sz="1200"/>
          </a:p>
          <a:p>
            <a:pPr indent="0" lvl="0" marL="0" marR="0" rtl="0" algn="l">
              <a:lnSpc>
                <a:spcPct val="100000"/>
              </a:lnSpc>
              <a:spcBef>
                <a:spcPts val="0"/>
              </a:spcBef>
              <a:spcAft>
                <a:spcPts val="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